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73" r:id="rId4"/>
    <p:sldId id="274" r:id="rId5"/>
    <p:sldId id="275" r:id="rId6"/>
    <p:sldId id="271" r:id="rId7"/>
    <p:sldId id="299" r:id="rId8"/>
    <p:sldId id="267" r:id="rId9"/>
    <p:sldId id="295" r:id="rId10"/>
    <p:sldId id="260" r:id="rId11"/>
    <p:sldId id="317" r:id="rId12"/>
    <p:sldId id="318" r:id="rId13"/>
    <p:sldId id="319" r:id="rId14"/>
    <p:sldId id="320" r:id="rId15"/>
    <p:sldId id="321" r:id="rId16"/>
    <p:sldId id="261" r:id="rId17"/>
    <p:sldId id="326" r:id="rId18"/>
    <p:sldId id="263" r:id="rId19"/>
    <p:sldId id="264" r:id="rId20"/>
    <p:sldId id="266" r:id="rId21"/>
    <p:sldId id="282" r:id="rId22"/>
    <p:sldId id="283" r:id="rId23"/>
    <p:sldId id="316" r:id="rId24"/>
    <p:sldId id="268" r:id="rId25"/>
    <p:sldId id="285" r:id="rId26"/>
    <p:sldId id="322" r:id="rId27"/>
    <p:sldId id="286" r:id="rId28"/>
    <p:sldId id="280" r:id="rId29"/>
    <p:sldId id="284" r:id="rId30"/>
    <p:sldId id="287" r:id="rId31"/>
    <p:sldId id="288" r:id="rId32"/>
    <p:sldId id="327" r:id="rId33"/>
    <p:sldId id="315" r:id="rId34"/>
    <p:sldId id="307" r:id="rId35"/>
    <p:sldId id="308" r:id="rId36"/>
    <p:sldId id="309" r:id="rId37"/>
    <p:sldId id="312" r:id="rId38"/>
    <p:sldId id="293" r:id="rId39"/>
    <p:sldId id="270" r:id="rId4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04" autoAdjust="0"/>
  </p:normalViewPr>
  <p:slideViewPr>
    <p:cSldViewPr snapToGrid="0" snapToObjects="1">
      <p:cViewPr varScale="1">
        <p:scale>
          <a:sx n="101" d="100"/>
          <a:sy n="101" d="100"/>
        </p:scale>
        <p:origin x="191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9CBA6-4950-9C42-81D1-262CE502611C}" type="doc">
      <dgm:prSet loTypeId="urn:microsoft.com/office/officeart/2005/8/layout/cycle3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DBE618-ADE0-5E4A-826C-219EACB4E2ED}" type="pres">
      <dgm:prSet presAssocID="{6DE9CBA6-4950-9C42-81D1-262CE502611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D7F581-6E81-D444-8DD5-047025820546}" type="pres">
      <dgm:prSet presAssocID="{6DE9CBA6-4950-9C42-81D1-262CE502611C}" presName="cycle" presStyleCnt="0"/>
      <dgm:spPr/>
    </dgm:pt>
  </dgm:ptLst>
  <dgm:cxnLst>
    <dgm:cxn modelId="{CFD846AB-7F41-4AD0-B9E4-C7180179C5DD}" type="presOf" srcId="{6DE9CBA6-4950-9C42-81D1-262CE502611C}" destId="{08DBE618-ADE0-5E4A-826C-219EACB4E2ED}" srcOrd="0" destOrd="0" presId="urn:microsoft.com/office/officeart/2005/8/layout/cycle3"/>
    <dgm:cxn modelId="{8AF5F2CD-BA9F-4498-93F8-71AABC6ACA18}" type="presParOf" srcId="{08DBE618-ADE0-5E4A-826C-219EACB4E2ED}" destId="{7ED7F581-6E81-D444-8DD5-047025820546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2193EADC-D40D-4156-A7ED-2426EEBB3837}" type="datetimeFigureOut">
              <a:rPr lang="en-US"/>
              <a:pPr>
                <a:defRPr/>
              </a:pPr>
              <a:t>6/9/2015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4E440565-516B-4432-BA4C-13B8104DF5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3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Computer_networking" TargetMode="External"/><Relationship Id="rId3" Type="http://schemas.openxmlformats.org/officeDocument/2006/relationships/hyperlink" Target="http://en.wikipedia.org/wiki/Standardization" TargetMode="External"/><Relationship Id="rId7" Type="http://schemas.openxmlformats.org/officeDocument/2006/relationships/hyperlink" Target="http://en.wikipedia.org/wiki/Telecommunica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ata" TargetMode="External"/><Relationship Id="rId5" Type="http://schemas.openxmlformats.org/officeDocument/2006/relationships/hyperlink" Target="http://en.wikipedia.org/wiki/Parsing" TargetMode="External"/><Relationship Id="rId4" Type="http://schemas.openxmlformats.org/officeDocument/2006/relationships/hyperlink" Target="http://en.wikipedia.org/wiki/Encodi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thematical_mode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Semantics_(computer_science)" TargetMode="External"/><Relationship Id="rId4" Type="http://schemas.openxmlformats.org/officeDocument/2006/relationships/hyperlink" Target="http://en.wikipedia.org/wiki/Data_typ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E3CE61-8483-4F67-BCA8-CAEAB0B61FAF}" type="slidenum">
              <a:rPr lang="en-US">
                <a:latin typeface="Arial" pitchFamily="34" charset="0"/>
                <a:ea typeface="ＭＳ Ｐゴシック" charset="-128"/>
              </a:rPr>
              <a:pPr/>
              <a:t>1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16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2E1AF3-BA55-4189-965D-1DB26377505C}" type="slidenum">
              <a:rPr lang="lt-LT"/>
              <a:pPr/>
              <a:t>13</a:t>
            </a:fld>
            <a:endParaRPr lang="lt-LT"/>
          </a:p>
        </p:txBody>
      </p:sp>
      <p:sp>
        <p:nvSpPr>
          <p:cNvPr id="573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8566D4-335B-4862-B96E-9A2AC05A9A2E}" type="slidenum">
              <a:rPr lang="lt-LT" sz="1200">
                <a:solidFill>
                  <a:srgbClr val="000000"/>
                </a:solidFill>
                <a:latin typeface="Times New Roman" pitchFamily="18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lt-LT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48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734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8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CEC8F16D-1099-4079-94A2-BD3BC0495E08}" type="slidenum">
              <a:rPr lang="lt-LT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Wingdings" pitchFamily="2" charset="2"/>
                <a:buNone/>
              </a:pPr>
              <a:t>15</a:t>
            </a:fld>
            <a:endParaRPr lang="lt-LT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1C60385-CF9C-4685-AF96-52E9DC0A2BB2}" type="slidenum">
              <a:rPr lang="lt-LT" sz="1200">
                <a:solidFill>
                  <a:srgbClr val="000000"/>
                </a:solidFill>
                <a:latin typeface="Times New Roman" pitchFamily="18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lt-LT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2709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38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DF8929-DCDF-4431-933A-3CD77C150ECE}" type="slidenum">
              <a:rPr lang="en-US">
                <a:latin typeface="Arial" pitchFamily="34" charset="0"/>
                <a:ea typeface="ＭＳ Ｐゴシック" charset="-128"/>
              </a:rPr>
              <a:pPr/>
              <a:t>16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24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A89DB6-F3B8-4D62-B511-016AF291A464}" type="slidenum">
              <a:rPr lang="en-US">
                <a:latin typeface="Arial" pitchFamily="34" charset="0"/>
                <a:ea typeface="ＭＳ Ｐゴシック" charset="-128"/>
              </a:rPr>
              <a:pPr/>
              <a:t>19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34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440565-516B-4432-BA4C-13B8104DF50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4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189A8E-D325-479F-ADC3-9FF3E261E487}" type="slidenum">
              <a:rPr lang="en-US">
                <a:latin typeface="Arial" pitchFamily="34" charset="0"/>
                <a:ea typeface="ＭＳ Ｐゴシック" charset="-128"/>
              </a:rPr>
              <a:pPr/>
              <a:t>22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524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189A8E-D325-479F-ADC3-9FF3E261E487}" type="slidenum">
              <a:rPr lang="en-US">
                <a:latin typeface="Arial" pitchFamily="34" charset="0"/>
                <a:ea typeface="ＭＳ Ｐゴシック" charset="-128"/>
              </a:rPr>
              <a:pPr/>
              <a:t>23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903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0EFD6B-1317-480D-8E3C-FB3B705CADB3}" type="slidenum">
              <a:rPr lang="en-US">
                <a:latin typeface="Arial" pitchFamily="34" charset="0"/>
                <a:ea typeface="ＭＳ Ｐゴシック" charset="-128"/>
              </a:rPr>
              <a:pPr/>
              <a:t>24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750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1D3A12-AB98-442E-AE4C-17AA6404A9A9}" type="slidenum">
              <a:rPr lang="en-US">
                <a:latin typeface="Arial" pitchFamily="34" charset="0"/>
                <a:ea typeface="ＭＳ Ｐゴシック" charset="-128"/>
              </a:rPr>
              <a:pPr/>
              <a:t>25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09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1D3A12-AB98-442E-AE4C-17AA6404A9A9}" type="slidenum">
              <a:rPr lang="en-US">
                <a:latin typeface="Arial" pitchFamily="34" charset="0"/>
                <a:ea typeface="ＭＳ Ｐゴシック" charset="-128"/>
              </a:rPr>
              <a:pPr/>
              <a:t>26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17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D55E08-CD37-4A5E-8128-1D7EADA87673}" type="slidenum">
              <a:rPr lang="en-US">
                <a:latin typeface="Arial" pitchFamily="34" charset="0"/>
                <a:ea typeface="ＭＳ Ｐゴシック" charset="-128"/>
              </a:rPr>
              <a:pPr/>
              <a:t>2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7984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C253B8-9A4A-431F-AD2B-B970CB0FC18C}" type="slidenum">
              <a:rPr lang="en-US">
                <a:latin typeface="Arial" pitchFamily="34" charset="0"/>
                <a:ea typeface="ＭＳ Ｐゴシック" charset="-128"/>
              </a:rPr>
              <a:pPr/>
              <a:t>28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latin typeface="Arial" pitchFamily="34" charset="0"/>
              </a:rPr>
              <a:t>PRIMA, APE many states and transitions because productions code is generated from model</a:t>
            </a:r>
          </a:p>
        </p:txBody>
      </p:sp>
    </p:spTree>
    <p:extLst>
      <p:ext uri="{BB962C8B-B14F-4D97-AF65-F5344CB8AC3E}">
        <p14:creationId xmlns:p14="http://schemas.microsoft.com/office/powerpoint/2010/main" val="3877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596684-7671-43E9-B1E6-E0DF5E16A6CA}" type="slidenum">
              <a:rPr lang="en-US">
                <a:latin typeface="Arial" pitchFamily="34" charset="0"/>
                <a:ea typeface="ＭＳ Ｐゴシック" charset="-128"/>
              </a:rPr>
              <a:pPr/>
              <a:t>29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75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39E7AF7F-64FD-4703-B785-AB000BD2022B}" type="slidenum">
              <a:rPr lang="en-US">
                <a:latin typeface="Arial" pitchFamily="34" charset="0"/>
                <a:ea typeface="ＭＳ Ｐゴシック" charset="-128"/>
              </a:rPr>
              <a:pPr eaLnBrk="1" hangingPunct="1"/>
              <a:t>30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961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D8F08925-C917-4053-93AA-30B6E7275E73}" type="slidenum">
              <a:rPr lang="en-US">
                <a:latin typeface="Arial" pitchFamily="34" charset="0"/>
                <a:ea typeface="ＭＳ Ｐゴシック" charset="-128"/>
              </a:rPr>
              <a:pPr eaLnBrk="1" hangingPunct="1"/>
              <a:t>31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934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440565-516B-4432-BA4C-13B8104DF50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1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440565-516B-4432-BA4C-13B8104DF50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11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Analytical</a:t>
            </a:r>
            <a:r>
              <a:rPr lang="en-US" baseline="0" dirty="0" smtClean="0"/>
              <a:t> model allows to query the model for different solutions.</a:t>
            </a:r>
            <a:endParaRPr lang="en-US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94A34F7-20BA-4ABD-9607-D426C1CBB9F9}" type="slidenum">
              <a:rPr lang="en-US">
                <a:latin typeface="Arial" pitchFamily="34" charset="0"/>
                <a:ea typeface="ＭＳ Ｐゴシック" charset="-128"/>
              </a:rPr>
              <a:pPr/>
              <a:t>39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030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690D96-6E78-45DB-825B-66D1D410E532}" type="slidenum">
              <a:rPr lang="en-US">
                <a:latin typeface="Arial" pitchFamily="34" charset="0"/>
                <a:ea typeface="ＭＳ Ｐゴシック" charset="-128"/>
              </a:rPr>
              <a:pPr/>
              <a:t>3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41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smtClean="0"/>
              <a:t>Abstract Syntax Notation One</a:t>
            </a:r>
            <a:r>
              <a:rPr lang="en-US" smtClean="0"/>
              <a:t> (</a:t>
            </a:r>
            <a:r>
              <a:rPr lang="en-US" b="1" smtClean="0"/>
              <a:t>ASN.1</a:t>
            </a:r>
            <a:r>
              <a:rPr lang="en-US" smtClean="0"/>
              <a:t>) is a </a:t>
            </a:r>
            <a:r>
              <a:rPr lang="en-US" smtClean="0">
                <a:hlinkClick r:id="rId3" tooltip="Standardization"/>
              </a:rPr>
              <a:t>standard</a:t>
            </a:r>
            <a:r>
              <a:rPr lang="en-US" smtClean="0"/>
              <a:t> and notation that describes rules and structures for representing, </a:t>
            </a:r>
            <a:r>
              <a:rPr lang="en-US" smtClean="0">
                <a:hlinkClick r:id="rId4" tooltip="Encoding"/>
              </a:rPr>
              <a:t>encoding</a:t>
            </a:r>
            <a:r>
              <a:rPr lang="en-US" smtClean="0"/>
              <a:t>, transmitting, and </a:t>
            </a:r>
            <a:r>
              <a:rPr lang="en-US" smtClean="0">
                <a:hlinkClick r:id="rId5" tooltip="Parsing"/>
              </a:rPr>
              <a:t>decoding</a:t>
            </a:r>
            <a:r>
              <a:rPr lang="en-US" smtClean="0"/>
              <a:t> </a:t>
            </a:r>
            <a:r>
              <a:rPr lang="en-US" smtClean="0">
                <a:hlinkClick r:id="rId6" tooltip="Data"/>
              </a:rPr>
              <a:t>data</a:t>
            </a:r>
            <a:r>
              <a:rPr lang="en-US" smtClean="0"/>
              <a:t> in </a:t>
            </a:r>
            <a:r>
              <a:rPr lang="en-US" smtClean="0">
                <a:hlinkClick r:id="rId7" tooltip="Telecommunication"/>
              </a:rPr>
              <a:t>telecommunications</a:t>
            </a:r>
            <a:r>
              <a:rPr lang="en-US" smtClean="0"/>
              <a:t> and </a:t>
            </a:r>
            <a:r>
              <a:rPr lang="en-US" smtClean="0">
                <a:hlinkClick r:id="rId8" tooltip="Computer networking"/>
              </a:rPr>
              <a:t>computer networking</a:t>
            </a:r>
            <a:r>
              <a:rPr lang="en-US" smtClean="0"/>
              <a:t>. The formal rules enable representation of objects that are independent of machine-specific encoding techniques.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F49EAC-3FE5-43B3-B028-9E12CBD21804}" type="slidenum">
              <a:rPr lang="en-US">
                <a:latin typeface="Arial" pitchFamily="34" charset="0"/>
                <a:ea typeface="ＭＳ Ｐゴシック" charset="-128"/>
              </a:rPr>
              <a:pPr/>
              <a:t>4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24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 smtClean="0"/>
              <a:t>abstract data type</a:t>
            </a:r>
            <a:r>
              <a:rPr lang="en-US" dirty="0" smtClean="0"/>
              <a:t> (</a:t>
            </a:r>
            <a:r>
              <a:rPr lang="en-US" b="1" dirty="0" smtClean="0"/>
              <a:t>ADT</a:t>
            </a:r>
            <a:r>
              <a:rPr lang="en-US" dirty="0" smtClean="0"/>
              <a:t>) is a </a:t>
            </a:r>
            <a:r>
              <a:rPr lang="en-US" dirty="0" smtClean="0">
                <a:hlinkClick r:id="rId3" tooltip="Mathematical model"/>
              </a:rPr>
              <a:t>mathematical model</a:t>
            </a:r>
            <a:r>
              <a:rPr lang="en-US" dirty="0" smtClean="0"/>
              <a:t> for </a:t>
            </a:r>
            <a:r>
              <a:rPr lang="en-US" dirty="0" smtClean="0">
                <a:hlinkClick r:id="rId4" tooltip="Data type"/>
              </a:rPr>
              <a:t>data types</a:t>
            </a:r>
            <a:r>
              <a:rPr lang="en-US" dirty="0" smtClean="0"/>
              <a:t> where a data type is defined by its behavior (</a:t>
            </a:r>
            <a:r>
              <a:rPr lang="en-US" dirty="0" smtClean="0">
                <a:hlinkClick r:id="rId5" tooltip="Semantics (computer science)"/>
              </a:rPr>
              <a:t>semantics</a:t>
            </a:r>
            <a:r>
              <a:rPr lang="en-US" dirty="0" smtClean="0"/>
              <a:t>) from the point of view of a </a:t>
            </a:r>
            <a:r>
              <a:rPr lang="en-US" i="1" dirty="0" smtClean="0"/>
              <a:t>user</a:t>
            </a:r>
            <a:r>
              <a:rPr lang="en-US" dirty="0" smtClean="0"/>
              <a:t> of the data, specifically in terms of possible values, possible operations on data of this type, and the behavior of these operations.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5A4799-92A5-4501-8F4D-F5CF38EA0FA1}" type="slidenum">
              <a:rPr lang="en-US">
                <a:latin typeface="Arial" pitchFamily="34" charset="0"/>
                <a:ea typeface="ＭＳ Ｐゴシック" charset="-128"/>
              </a:rPr>
              <a:pPr/>
              <a:t>5</a:t>
            </a:fld>
            <a:endParaRPr lang="en-US">
              <a:latin typeface="Arial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790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440565-516B-4432-BA4C-13B8104DF50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3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AED4107A-01CB-40C1-8CFC-71828B696F0B}" type="slidenum">
              <a:rPr lang="lt-LT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>
                <a:buFont typeface="Wingdings" pitchFamily="2" charset="2"/>
                <a:buNone/>
              </a:pPr>
              <a:t>9</a:t>
            </a:fld>
            <a:endParaRPr lang="lt-LT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F71B71B-A973-4D41-BB20-A22E030540BC}" type="slidenum">
              <a:rPr lang="lt-LT" sz="1200">
                <a:solidFill>
                  <a:srgbClr val="000000"/>
                </a:solidFill>
                <a:latin typeface="Times New Roman" pitchFamily="18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lt-LT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24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2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r>
              <a:rPr lang="en-US" dirty="0" smtClean="0">
                <a:latin typeface="Times New Roman" pitchFamily="18" charset="0"/>
              </a:rPr>
              <a:t>Difference to Geode and Foresight</a:t>
            </a:r>
          </a:p>
        </p:txBody>
      </p:sp>
    </p:spTree>
    <p:extLst>
      <p:ext uri="{BB962C8B-B14F-4D97-AF65-F5344CB8AC3E}">
        <p14:creationId xmlns:p14="http://schemas.microsoft.com/office/powerpoint/2010/main" val="5783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Debugger: Sessions panel,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Variables panel,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Breakpoints,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Animation,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endParaRPr lang="en-US" sz="1200" dirty="0" smtClean="0">
              <a:solidFill>
                <a:srgbClr val="FFFFFF"/>
              </a:solidFill>
              <a:latin typeface="Microsoft Sans Serif" pitchFamily="34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Execution configuration: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Some predefined execution settings can be set using model-based execution configuration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Microsoft Sans Serif" pitchFamily="34" charset="0"/>
              </a:rPr>
              <a:t>Execution trace:</a:t>
            </a:r>
            <a:r>
              <a:rPr lang="en-US" sz="1200" baseline="0" dirty="0" smtClean="0">
                <a:solidFill>
                  <a:srgbClr val="FFFFFF"/>
                </a:solidFill>
                <a:latin typeface="Microsoft Sans Serif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DSL for execution trace, All events are recorded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440565-516B-4432-BA4C-13B8104DF50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1218AB4-4948-4060-8AE1-956F109F66F1}" type="slidenum">
              <a:rPr lang="lt-LT"/>
              <a:pPr/>
              <a:t>12</a:t>
            </a:fld>
            <a:endParaRPr lang="lt-LT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EA5BB29-45C5-4E44-9506-5722B1DAD084}" type="slidenum">
              <a:rPr lang="lt-LT" sz="1200">
                <a:solidFill>
                  <a:srgbClr val="000000"/>
                </a:solidFill>
                <a:latin typeface="Times New Roman" pitchFamily="18" charset="0"/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lt-LT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964" name="Text Box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ln/>
        </p:spPr>
        <p:txBody>
          <a:bodyPr wrap="none" anchor="ctr"/>
          <a:lstStyle/>
          <a:p>
            <a:r>
              <a:rPr lang="en-US" sz="1200" dirty="0" smtClean="0"/>
              <a:t>How did the formal methods of the past bring us to UML / SysML? </a:t>
            </a:r>
          </a:p>
          <a:p>
            <a:r>
              <a:rPr lang="en-US" sz="1200" dirty="0" smtClean="0"/>
              <a:t>Did they improve on it?</a:t>
            </a:r>
          </a:p>
          <a:p>
            <a:r>
              <a:rPr lang="en-US" sz="1200" dirty="0" smtClean="0"/>
              <a:t>Simply emerge from communities larger than the specific subgroups working telecom or networking domains?</a:t>
            </a:r>
          </a:p>
          <a:p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6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8D9E6-F5A7-4C0A-A630-900929AEEDF8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4733E-BF1C-49B6-AF8C-2D2A18AE52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F4573-2DEF-4A6A-8B48-25C9AD4AE259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DB792-20D6-4187-832F-988B7CF8D7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CB51B-2AF4-494E-8942-EB602DE4807A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F7762-E77D-44A7-8A42-7D207185FB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B29F8-F077-4F17-9202-3C412636A6E1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372EA-4ACA-48CE-A284-1DF9631F3A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67BFA-6694-4554-9052-817B764E3862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87914-15A2-41D8-B30E-F8A65C69B4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EEA12-F5E0-4634-B17F-99171B3FA870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A4443-DA22-40AE-98F4-FFCA3038AF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331BC-60F0-49C9-ADD4-5732F0EB8A48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6F7EE-7045-4AFE-B1C7-641655747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25019-20D1-4920-9853-112EFD2E3074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482E0-FFD8-4C84-A47B-F623B7C6C3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17D96-4D9C-43DD-9176-1D10404C6BEC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A873-CC0F-409E-88CF-227BDB6B8B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C526D-4BE0-4D7E-BB9C-2E2E747EF2D2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75BD4-D713-41CB-BCA6-451AB6E01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1F03F-2B0B-43E2-85CF-85E14AF433BE}" type="datetime1">
              <a:rPr lang="en-US" altLang="en-US"/>
              <a:pPr>
                <a:defRPr/>
              </a:pPr>
              <a:t>6/9/2015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BA2AA-6106-4FF7-8AF3-93455FED9B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6037C0D-FC7A-4D1D-BB44-A20069F39669}" type="datetime1">
              <a:rPr lang="en-US" altLang="en-US"/>
              <a:pPr>
                <a:defRPr/>
              </a:pPr>
              <a:t>6/9/2015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A3A56C5B-1C92-496F-BD97-35E06CF93F3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>
              <a:solidFill>
                <a:srgbClr val="898989"/>
              </a:solidFill>
            </a:endParaRPr>
          </a:p>
        </p:txBody>
      </p:sp>
      <p:sp>
        <p:nvSpPr>
          <p:cNvPr id="2052" name="TextBox 4"/>
          <p:cNvSpPr txBox="1">
            <a:spLocks noChangeArrowheads="1"/>
          </p:cNvSpPr>
          <p:nvPr/>
        </p:nvSpPr>
        <p:spPr bwMode="auto">
          <a:xfrm>
            <a:off x="1836738" y="2938463"/>
            <a:ext cx="57658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000" b="1">
                <a:cs typeface="Arial" pitchFamily="34" charset="0"/>
              </a:rPr>
              <a:t>Your Presentation Title Goes Here</a:t>
            </a:r>
          </a:p>
        </p:txBody>
      </p:sp>
      <p:pic>
        <p:nvPicPr>
          <p:cNvPr id="2053" name="Picture 1" descr="NMWS2015_Intro-Slide-Backgroun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07950"/>
            <a:ext cx="9144000" cy="696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Box 1"/>
          <p:cNvSpPr txBox="1">
            <a:spLocks noChangeArrowheads="1"/>
          </p:cNvSpPr>
          <p:nvPr/>
        </p:nvSpPr>
        <p:spPr bwMode="auto">
          <a:xfrm>
            <a:off x="107950" y="2058988"/>
            <a:ext cx="8891588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3600" dirty="0"/>
              <a:t>Five Years of Executable SysML With </a:t>
            </a:r>
          </a:p>
          <a:p>
            <a:pPr algn="ctr" eaLnBrk="1" hangingPunct="1"/>
            <a:r>
              <a:rPr lang="en-US" altLang="en-US" sz="3600" b="1" dirty="0"/>
              <a:t>Cameo Simulation Toolkit </a:t>
            </a:r>
          </a:p>
          <a:p>
            <a:pPr algn="ctr" eaLnBrk="1" hangingPunct="1"/>
            <a:r>
              <a:rPr lang="en-US" altLang="en-US" sz="3600" dirty="0"/>
              <a:t>A User Perspective - Insights and Outlook</a:t>
            </a:r>
          </a:p>
          <a:p>
            <a:pPr algn="ctr" eaLnBrk="1" hangingPunct="1"/>
            <a:endParaRPr lang="en-US" altLang="en-US" sz="2400" dirty="0"/>
          </a:p>
          <a:p>
            <a:pPr algn="ctr" eaLnBrk="1" hangingPunct="1"/>
            <a:r>
              <a:rPr lang="en-US" altLang="en-US" sz="1200" dirty="0" err="1">
                <a:latin typeface="Calibri" pitchFamily="34" charset="0"/>
              </a:rPr>
              <a:t>Nerijus</a:t>
            </a:r>
            <a:r>
              <a:rPr lang="en-US" altLang="en-US" sz="1200" dirty="0">
                <a:latin typeface="Calibri" pitchFamily="34" charset="0"/>
              </a:rPr>
              <a:t>’ inventiveness and architectural vision </a:t>
            </a:r>
          </a:p>
          <a:p>
            <a:pPr algn="ctr" eaLnBrk="1" hangingPunct="1"/>
            <a:r>
              <a:rPr lang="en-US" altLang="en-US" sz="1200" dirty="0">
                <a:latin typeface="Calibri" pitchFamily="34" charset="0"/>
              </a:rPr>
              <a:t>featuring </a:t>
            </a:r>
            <a:br>
              <a:rPr lang="en-US" altLang="en-US" sz="1200" dirty="0">
                <a:latin typeface="Calibri" pitchFamily="34" charset="0"/>
              </a:rPr>
            </a:br>
            <a:r>
              <a:rPr lang="en-US" altLang="en-US" sz="1200" dirty="0">
                <a:latin typeface="Calibri" pitchFamily="34" charset="0"/>
              </a:rPr>
              <a:t>Robert’s stubbornness and practical applications</a:t>
            </a:r>
            <a:br>
              <a:rPr lang="en-US" altLang="en-US" sz="1200" dirty="0">
                <a:latin typeface="Calibri" pitchFamily="34" charset="0"/>
              </a:rPr>
            </a:br>
            <a:endParaRPr lang="en-US" altLang="en-US" sz="1200" b="1" dirty="0"/>
          </a:p>
        </p:txBody>
      </p:sp>
      <p:sp>
        <p:nvSpPr>
          <p:cNvPr id="2055" name="TextBox 1"/>
          <p:cNvSpPr txBox="1">
            <a:spLocks noChangeArrowheads="1"/>
          </p:cNvSpPr>
          <p:nvPr/>
        </p:nvSpPr>
        <p:spPr bwMode="auto">
          <a:xfrm>
            <a:off x="1438275" y="5285530"/>
            <a:ext cx="626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000" dirty="0" smtClean="0"/>
              <a:t>June 8, </a:t>
            </a:r>
            <a:r>
              <a:rPr lang="en-US" altLang="en-US" sz="2000" dirty="0"/>
              <a:t>2015, Robert </a:t>
            </a:r>
            <a:r>
              <a:rPr lang="en-US" altLang="en-US" sz="2000" dirty="0" smtClean="0"/>
              <a:t>Karban</a:t>
            </a:r>
          </a:p>
          <a:p>
            <a:pPr algn="ctr" eaLnBrk="1" hangingPunct="1"/>
            <a:r>
              <a:rPr lang="en-US" sz="2000" dirty="0"/>
              <a:t>Jet Propulsion Laboratory, California Institute of Technology</a:t>
            </a:r>
            <a:endParaRPr lang="en-US" alt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9" y="440785"/>
            <a:ext cx="841321" cy="7376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809" y="6483049"/>
            <a:ext cx="7172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© 2015 </a:t>
            </a:r>
            <a:r>
              <a:rPr lang="en-US" sz="1200" dirty="0"/>
              <a:t>California Institute of Technology. Government sponsorship acknowledged.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Original Requirements and Current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1800" b="1" dirty="0" smtClean="0">
                <a:ea typeface="MS PGothic" panose="020B0600070205080204" pitchFamily="34" charset="-128"/>
              </a:rPr>
              <a:t>Feb 2008  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1800" dirty="0" err="1" smtClean="0">
                <a:ea typeface="MS PGothic" panose="020B0600070205080204" pitchFamily="34" charset="-128"/>
              </a:rPr>
              <a:t>NoMagic</a:t>
            </a:r>
            <a:r>
              <a:rPr lang="en-US" sz="1800" dirty="0" smtClean="0">
                <a:ea typeface="MS PGothic" panose="020B0600070205080204" pitchFamily="34" charset="-128"/>
              </a:rPr>
              <a:t> gathering requirements from customers in the following fields: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Integration with 3</a:t>
            </a:r>
            <a:r>
              <a:rPr lang="en-US" sz="1800" baseline="30000" dirty="0" smtClean="0">
                <a:ea typeface="MS PGothic" panose="020B0600070205080204" pitchFamily="34" charset="-128"/>
              </a:rPr>
              <a:t>rd</a:t>
            </a:r>
            <a:r>
              <a:rPr lang="en-US" sz="1800" dirty="0" smtClean="0">
                <a:ea typeface="MS PGothic" panose="020B0600070205080204" pitchFamily="34" charset="-128"/>
              </a:rPr>
              <a:t> party simulation tool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State chart simulation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Model verification/checking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Model integrity/consistency checking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Data analysis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User Interface prototyping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Code generation from state charts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Test generation from state charts</a:t>
            </a:r>
          </a:p>
          <a:p>
            <a:pPr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Languages: OCL, Java, C++, VHDL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1800" dirty="0" smtClean="0">
                <a:ea typeface="MS PGothic" panose="020B0600070205080204" pitchFamily="34" charset="-128"/>
              </a:rPr>
              <a:t>-&gt; ESO suggested to use SCXML</a:t>
            </a:r>
            <a:endParaRPr lang="en-US" sz="1800" dirty="0">
              <a:ea typeface="MS PGothic" panose="020B0600070205080204" pitchFamily="34" charset="-128"/>
            </a:endParaRPr>
          </a:p>
          <a:p>
            <a:pPr>
              <a:defRPr/>
            </a:pPr>
            <a:endParaRPr lang="en-US" sz="1800" dirty="0" smtClean="0">
              <a:ea typeface="MS PGothic" panose="020B0600070205080204" pitchFamily="34" charset="-128"/>
            </a:endParaRPr>
          </a:p>
          <a:p>
            <a:pPr>
              <a:defRPr/>
            </a:pPr>
            <a:endParaRPr lang="en-US" sz="1800" dirty="0">
              <a:ea typeface="MS PGothic" panose="020B060007020508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2000" b="1" dirty="0" smtClean="0">
                <a:ea typeface="MS PGothic" panose="020B0600070205080204" pitchFamily="34" charset="-128"/>
              </a:rPr>
              <a:t>May 2015</a:t>
            </a:r>
          </a:p>
          <a:p>
            <a:pPr marL="342900" lvl="3" indent="-342900">
              <a:buFont typeface="Arial" pitchFamily="34" charset="0"/>
              <a:buChar char="•"/>
              <a:defRPr/>
            </a:pPr>
            <a:r>
              <a:rPr lang="en-GB" sz="1600" dirty="0" smtClean="0">
                <a:solidFill>
                  <a:srgbClr val="000000"/>
                </a:solidFill>
              </a:rPr>
              <a:t>Pluggable engines, languages and evaluators</a:t>
            </a:r>
            <a:endParaRPr lang="en-US" altLang="en-US" sz="1600" dirty="0" smtClean="0">
              <a:ea typeface="MS PGothic" panose="020B0600070205080204" pitchFamily="34" charset="-128"/>
            </a:endParaRPr>
          </a:p>
          <a:p>
            <a:pPr>
              <a:defRPr/>
            </a:pPr>
            <a:r>
              <a:rPr lang="en-US" sz="1600" dirty="0" smtClean="0">
                <a:ea typeface="MS PGothic" panose="020B0600070205080204" pitchFamily="34" charset="-128"/>
              </a:rPr>
              <a:t>Activity </a:t>
            </a:r>
            <a:r>
              <a:rPr lang="en-US" sz="1600" dirty="0">
                <a:ea typeface="MS PGothic" panose="020B0600070205080204" pitchFamily="34" charset="-128"/>
              </a:rPr>
              <a:t>execution (OMG™ </a:t>
            </a:r>
            <a:r>
              <a:rPr lang="en-US" sz="1600" dirty="0" err="1">
                <a:ea typeface="MS PGothic" panose="020B0600070205080204" pitchFamily="34" charset="-128"/>
              </a:rPr>
              <a:t>fUML</a:t>
            </a:r>
            <a:r>
              <a:rPr lang="en-US" sz="1600" dirty="0">
                <a:ea typeface="MS PGothic" panose="020B0600070205080204" pitchFamily="34" charset="-128"/>
              </a:rPr>
              <a:t> standard)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State machine execution (W3C SCXML standard)</a:t>
            </a:r>
          </a:p>
          <a:p>
            <a:pPr>
              <a:defRPr/>
            </a:pPr>
            <a:r>
              <a:rPr lang="en-US" sz="1600" dirty="0" err="1">
                <a:ea typeface="MS PGothic" panose="020B0600070205080204" pitchFamily="34" charset="-128"/>
              </a:rPr>
              <a:t>SysML</a:t>
            </a:r>
            <a:r>
              <a:rPr lang="en-US" sz="1600" dirty="0">
                <a:ea typeface="MS PGothic" panose="020B0600070205080204" pitchFamily="34" charset="-128"/>
              </a:rPr>
              <a:t> parametric execution (OMG </a:t>
            </a:r>
            <a:r>
              <a:rPr lang="en-US" sz="1600" dirty="0" err="1">
                <a:ea typeface="MS PGothic" panose="020B0600070205080204" pitchFamily="34" charset="-128"/>
              </a:rPr>
              <a:t>SysML</a:t>
            </a:r>
            <a:r>
              <a:rPr lang="en-US" sz="1600" dirty="0">
                <a:ea typeface="MS PGothic" panose="020B0600070205080204" pitchFamily="34" charset="-128"/>
              </a:rPr>
              <a:t> standard)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Multiple action languages support (JSR223 standard)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Exporting UML state machine to SCXML file format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Full featured model debugger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Execution animation</a:t>
            </a:r>
          </a:p>
          <a:p>
            <a:pPr>
              <a:defRPr/>
            </a:pPr>
            <a:r>
              <a:rPr lang="en-US" sz="1600" dirty="0">
                <a:ea typeface="MS PGothic" panose="020B0600070205080204" pitchFamily="34" charset="-128"/>
              </a:rPr>
              <a:t>Quick UI prototyping</a:t>
            </a:r>
          </a:p>
          <a:p>
            <a:pPr>
              <a:defRPr/>
            </a:pPr>
            <a:r>
              <a:rPr lang="en-US" sz="1600" dirty="0" smtClean="0">
                <a:ea typeface="MS PGothic" panose="020B0600070205080204" pitchFamily="34" charset="-128"/>
              </a:rPr>
              <a:t>Model-driven </a:t>
            </a:r>
            <a:r>
              <a:rPr lang="en-US" sz="1600" dirty="0">
                <a:ea typeface="MS PGothic" panose="020B0600070205080204" pitchFamily="34" charset="-128"/>
              </a:rPr>
              <a:t>test cases and scenarios</a:t>
            </a:r>
          </a:p>
          <a:p>
            <a:pPr>
              <a:defRPr/>
            </a:pPr>
            <a:endParaRPr lang="en-US" sz="1600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The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Standards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Story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2000" b="1" dirty="0" smtClean="0"/>
              <a:t>Problem</a:t>
            </a:r>
            <a:r>
              <a:rPr lang="en-GB" sz="2000" b="1" dirty="0"/>
              <a:t>:</a:t>
            </a:r>
            <a:r>
              <a:rPr lang="en-GB" sz="2000" dirty="0"/>
              <a:t> Different tools/libraries interpret models </a:t>
            </a:r>
            <a:r>
              <a:rPr lang="en-GB" sz="2000" dirty="0" smtClean="0"/>
              <a:t>differently (CST, JPF, Rhapsody); Different standards have different semantics (OMG vs W3C); UML p</a:t>
            </a:r>
            <a:r>
              <a:rPr lang="en-US" sz="2000" dirty="0" err="1" smtClean="0"/>
              <a:t>aper</a:t>
            </a:r>
            <a:r>
              <a:rPr lang="en-US" sz="2000" dirty="0" smtClean="0"/>
              <a:t> </a:t>
            </a:r>
            <a:r>
              <a:rPr lang="en-US" sz="2000" dirty="0"/>
              <a:t>specification going </a:t>
            </a:r>
            <a:r>
              <a:rPr lang="en-US" sz="2000" dirty="0" smtClean="0"/>
              <a:t>executable (</a:t>
            </a:r>
            <a:r>
              <a:rPr lang="en-US" sz="2000" dirty="0"/>
              <a:t>Pretty pictures vs. </a:t>
            </a:r>
            <a:r>
              <a:rPr lang="en-US" sz="2000" dirty="0" smtClean="0"/>
              <a:t>models)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000" b="1" dirty="0"/>
              <a:t>Context:</a:t>
            </a:r>
            <a:r>
              <a:rPr lang="en-GB" sz="2000" dirty="0"/>
              <a:t> Model reuse (Simulation, Model Checking, Code Generation).</a:t>
            </a:r>
          </a:p>
          <a:p>
            <a:pPr>
              <a:lnSpc>
                <a:spcPct val="150000"/>
              </a:lnSpc>
            </a:pPr>
            <a:r>
              <a:rPr lang="en-GB" sz="2000" b="1" dirty="0"/>
              <a:t>Lessons Learned: </a:t>
            </a:r>
            <a:r>
              <a:rPr lang="en-GB" sz="2000" dirty="0"/>
              <a:t>Select a (standard) execution semantic and stick to it in the whole tool-chain</a:t>
            </a:r>
            <a:r>
              <a:rPr lang="en-GB" sz="1800" dirty="0"/>
              <a:t>.</a:t>
            </a:r>
          </a:p>
          <a:p>
            <a:endParaRPr lang="en-US" altLang="en-US" sz="1800" dirty="0" smtClean="0"/>
          </a:p>
          <a:p>
            <a:endParaRPr lang="en-US" alt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132263"/>
            <a:ext cx="39243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08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6759575" y="6453188"/>
            <a:ext cx="2132013" cy="35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03C5EF8-F993-4DF5-A539-C822BC21441A}" type="slidenum">
              <a:rPr lang="lt-LT" sz="1400">
                <a:solidFill>
                  <a:srgbClr val="FFFFFF"/>
                </a:solidFill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lt-LT" sz="1400">
              <a:solidFill>
                <a:srgbClr val="FFFFFF"/>
              </a:solidFill>
            </a:endParaRP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179388" y="296862"/>
            <a:ext cx="8713787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Foundation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for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Executable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UML</a:t>
            </a:r>
          </a:p>
        </p:txBody>
      </p:sp>
      <p:sp>
        <p:nvSpPr>
          <p:cNvPr id="37892" name="Text Box 3"/>
          <p:cNvSpPr txBox="1">
            <a:spLocks noChangeArrowheads="1"/>
          </p:cNvSpPr>
          <p:nvPr/>
        </p:nvSpPr>
        <p:spPr bwMode="auto">
          <a:xfrm>
            <a:off x="177801" y="1317625"/>
            <a:ext cx="8713787" cy="5135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OMG </a:t>
            </a:r>
            <a:r>
              <a:rPr lang="en-US" sz="2400" dirty="0">
                <a:solidFill>
                  <a:srgbClr val="000000"/>
                </a:solidFill>
              </a:rPr>
              <a:t>RFP for the </a:t>
            </a:r>
            <a:r>
              <a:rPr lang="en-US" sz="2400" i="1" dirty="0">
                <a:solidFill>
                  <a:srgbClr val="000000"/>
                </a:solidFill>
              </a:rPr>
              <a:t>Semantics of a Foundational Subset for Executable UML Models</a:t>
            </a:r>
            <a:r>
              <a:rPr lang="en-US" sz="2400" dirty="0">
                <a:solidFill>
                  <a:srgbClr val="000000"/>
                </a:solidFill>
              </a:rPr>
              <a:t> – Issued April 2005</a:t>
            </a:r>
          </a:p>
          <a:p>
            <a:pPr lvl="1"/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An </a:t>
            </a:r>
            <a:r>
              <a:rPr lang="en-US" sz="2400" dirty="0">
                <a:solidFill>
                  <a:srgbClr val="000000"/>
                </a:solidFill>
              </a:rPr>
              <a:t>executable subset of standard UML that can be used to define the </a:t>
            </a:r>
            <a:r>
              <a:rPr lang="en-US" sz="2400" b="1" dirty="0">
                <a:solidFill>
                  <a:srgbClr val="000000"/>
                </a:solidFill>
              </a:rPr>
              <a:t>structural and behavioral semantics </a:t>
            </a:r>
            <a:r>
              <a:rPr lang="en-US" sz="2400" dirty="0">
                <a:solidFill>
                  <a:srgbClr val="000000"/>
                </a:solidFill>
              </a:rPr>
              <a:t>of systems.</a:t>
            </a:r>
          </a:p>
          <a:p>
            <a:pPr lvl="1"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fUML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defines a basic virtual machine for the Unified Modeling Language, enabling compliant models to be transformed into various executable forms for verification, integration and deployment.</a:t>
            </a: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  <a:buClr>
                <a:srgbClr val="23238D"/>
              </a:buClr>
              <a:buFont typeface="Wingdings" pitchFamily="2" charset="2"/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4220" y="1464707"/>
            <a:ext cx="3715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OMG</a:t>
            </a:r>
            <a:endParaRPr lang="en-US" b="1" dirty="0" smtClean="0"/>
          </a:p>
          <a:p>
            <a:r>
              <a:rPr lang="en-US" dirty="0" smtClean="0"/>
              <a:t>OBJECT MANAGEMENT 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636" y="1474231"/>
            <a:ext cx="107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fUML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7669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6759575" y="6453188"/>
            <a:ext cx="2132013" cy="35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41A2D2B-B31E-4513-ABFC-225C305FC304}" type="slidenum">
              <a:rPr lang="lt-LT" sz="1400">
                <a:solidFill>
                  <a:srgbClr val="FFFFFF"/>
                </a:solidFill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lt-LT" sz="1400">
              <a:solidFill>
                <a:srgbClr val="FFFFFF"/>
              </a:solidFill>
            </a:endParaRP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79388" y="296862"/>
            <a:ext cx="8713787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State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Chart</a:t>
            </a:r>
            <a:r>
              <a:rPr lang="en-US" sz="2000" dirty="0"/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XML</a:t>
            </a:r>
            <a:r>
              <a:rPr lang="en-US" sz="2000" dirty="0" smtClean="0"/>
              <a:t> -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SCXML</a:t>
            </a:r>
            <a:endParaRPr lang="en-US" sz="3200" b="1" dirty="0">
              <a:solidFill>
                <a:srgbClr val="0070C0"/>
              </a:solidFill>
              <a:latin typeface="Arial" charset="0"/>
              <a:ea typeface="MS PGothic" panose="020B0600070205080204" pitchFamily="34" charset="-128"/>
            </a:endParaRPr>
          </a:p>
        </p:txBody>
      </p:sp>
      <p:sp>
        <p:nvSpPr>
          <p:cNvPr id="56324" name="Text Box 3"/>
          <p:cNvSpPr txBox="1">
            <a:spLocks noChangeArrowheads="1"/>
          </p:cNvSpPr>
          <p:nvPr/>
        </p:nvSpPr>
        <p:spPr bwMode="auto">
          <a:xfrm>
            <a:off x="179388" y="1975556"/>
            <a:ext cx="8713787" cy="41506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dirty="0" smtClean="0">
                <a:solidFill>
                  <a:srgbClr val="000000"/>
                </a:solidFill>
              </a:rPr>
              <a:t>rovides </a:t>
            </a:r>
            <a:r>
              <a:rPr lang="en-US" sz="2400" dirty="0">
                <a:solidFill>
                  <a:srgbClr val="000000"/>
                </a:solidFill>
              </a:rPr>
              <a:t>a generic state machine–based execution environment based on </a:t>
            </a:r>
            <a:r>
              <a:rPr lang="en-US" sz="2400" dirty="0" err="1">
                <a:solidFill>
                  <a:srgbClr val="000000"/>
                </a:solidFill>
              </a:rPr>
              <a:t>Harel</a:t>
            </a:r>
            <a:r>
              <a:rPr lang="en-US" sz="2400" dirty="0">
                <a:solidFill>
                  <a:srgbClr val="000000"/>
                </a:solidFill>
              </a:rPr>
              <a:t> state charts. </a:t>
            </a:r>
          </a:p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I</a:t>
            </a:r>
            <a:r>
              <a:rPr lang="en-US" sz="2400" dirty="0" smtClean="0">
                <a:solidFill>
                  <a:srgbClr val="000000"/>
                </a:solidFill>
              </a:rPr>
              <a:t>s </a:t>
            </a:r>
            <a:r>
              <a:rPr lang="en-US" sz="2400" dirty="0">
                <a:solidFill>
                  <a:srgbClr val="000000"/>
                </a:solidFill>
              </a:rPr>
              <a:t>able to describe complex state-machines, including sub-states, concurrency, history, time events and more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Standard requires 2 reference implementations</a:t>
            </a:r>
          </a:p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W3C provides test suite to test compliance with standard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1313" algn="just">
              <a:spcBef>
                <a:spcPts val="550"/>
              </a:spcBef>
              <a:buClrTx/>
              <a:buFont typeface="Arial" pitchFamily="34" charset="0"/>
              <a:buChar char="•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marL="342900" indent="-341313" algn="just">
              <a:spcBef>
                <a:spcPts val="550"/>
              </a:spcBef>
              <a:buClrTx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2375" y="1044203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W3C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61795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657225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Executable</a:t>
            </a:r>
            <a:r>
              <a:rPr lang="en-US" dirty="0" smtClean="0"/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Statecharts</a:t>
            </a:r>
            <a:endParaRPr lang="en-US" sz="3200" b="1" dirty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A2073-A8CF-A84C-9DA4-33D2207ED07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yclicSTM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68" y="1494303"/>
            <a:ext cx="8686800" cy="436602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11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6759575" y="6453188"/>
            <a:ext cx="2132013" cy="35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34C454A-62B4-4E61-B86A-AF481242F017}" type="slidenum">
              <a:rPr lang="lt-LT" sz="1400">
                <a:solidFill>
                  <a:srgbClr val="FFFFFF"/>
                </a:solidFill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lt-LT" sz="1400">
              <a:solidFill>
                <a:srgbClr val="FFFFFF"/>
              </a:solidFill>
            </a:endParaRP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9388" y="439737"/>
            <a:ext cx="8713787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/>
            <a:r>
              <a:rPr lang="en-US" sz="3200" b="1" dirty="0" err="1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fUML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and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SCXML</a:t>
            </a:r>
            <a:r>
              <a:rPr lang="en-US" sz="20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integration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79389" y="1092465"/>
            <a:ext cx="8712200" cy="5188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The problem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fUML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does NOT support </a:t>
            </a:r>
            <a:r>
              <a:rPr lang="en-US" sz="2000" dirty="0" err="1">
                <a:solidFill>
                  <a:srgbClr val="000000"/>
                </a:solidFill>
              </a:rPr>
              <a:t>Statemachines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SCXML </a:t>
            </a:r>
            <a:r>
              <a:rPr lang="en-US" sz="2000" dirty="0">
                <a:solidFill>
                  <a:srgbClr val="000000"/>
                </a:solidFill>
              </a:rPr>
              <a:t>engine uses SCXML document for execution</a:t>
            </a:r>
          </a:p>
          <a:p>
            <a:pPr lvl="1"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The solution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Implement </a:t>
            </a:r>
            <a:r>
              <a:rPr lang="en-US" sz="2000" dirty="0">
                <a:solidFill>
                  <a:srgbClr val="000000"/>
                </a:solidFill>
              </a:rPr>
              <a:t>UML </a:t>
            </a:r>
            <a:r>
              <a:rPr lang="en-US" sz="2000" dirty="0" err="1">
                <a:solidFill>
                  <a:srgbClr val="000000"/>
                </a:solidFill>
              </a:rPr>
              <a:t>Statemachine</a:t>
            </a:r>
            <a:r>
              <a:rPr lang="en-US" sz="2000" dirty="0">
                <a:solidFill>
                  <a:srgbClr val="000000"/>
                </a:solidFill>
              </a:rPr>
              <a:t> to SCXML mapping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SCXML </a:t>
            </a:r>
            <a:r>
              <a:rPr lang="en-US" sz="2000" dirty="0">
                <a:solidFill>
                  <a:srgbClr val="000000"/>
                </a:solidFill>
              </a:rPr>
              <a:t>engine is wrapped into </a:t>
            </a:r>
            <a:r>
              <a:rPr lang="en-US" sz="2000" dirty="0" err="1">
                <a:solidFill>
                  <a:srgbClr val="000000"/>
                </a:solidFill>
              </a:rPr>
              <a:t>fUML</a:t>
            </a:r>
            <a:r>
              <a:rPr lang="en-US" sz="2000" dirty="0">
                <a:solidFill>
                  <a:srgbClr val="000000"/>
                </a:solidFill>
              </a:rPr>
              <a:t> interfaces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fUML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engine is wrapped into SCXML interfaces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b="1" dirty="0">
                <a:solidFill>
                  <a:srgbClr val="000000"/>
                </a:solidFill>
              </a:rPr>
              <a:t>The result</a:t>
            </a:r>
            <a:r>
              <a:rPr lang="en-US" sz="2000" dirty="0">
                <a:solidFill>
                  <a:srgbClr val="000000"/>
                </a:solidFill>
              </a:rPr>
              <a:t>:	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Engines </a:t>
            </a:r>
            <a:r>
              <a:rPr lang="en-US" sz="2000" dirty="0">
                <a:solidFill>
                  <a:srgbClr val="000000"/>
                </a:solidFill>
              </a:rPr>
              <a:t>are independent, integration is part of the toolkit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Statemachine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in </a:t>
            </a:r>
            <a:r>
              <a:rPr lang="en-US" sz="2000" dirty="0" err="1">
                <a:solidFill>
                  <a:srgbClr val="000000"/>
                </a:solidFill>
              </a:rPr>
              <a:t>CallBehaviorActions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Activities </a:t>
            </a:r>
            <a:r>
              <a:rPr lang="en-US" sz="2000" dirty="0">
                <a:solidFill>
                  <a:srgbClr val="000000"/>
                </a:solidFill>
              </a:rPr>
              <a:t>or </a:t>
            </a:r>
            <a:r>
              <a:rPr lang="en-US" sz="2000" dirty="0" err="1">
                <a:solidFill>
                  <a:srgbClr val="000000"/>
                </a:solidFill>
              </a:rPr>
              <a:t>OpaqueBehaviors</a:t>
            </a:r>
            <a:r>
              <a:rPr lang="en-US" sz="2000" dirty="0">
                <a:solidFill>
                  <a:srgbClr val="000000"/>
                </a:solidFill>
              </a:rPr>
              <a:t> as entry/do/exit behaviors of the State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SendSignalAction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can trigger Transitions in the </a:t>
            </a:r>
            <a:r>
              <a:rPr lang="en-US" sz="2000" dirty="0" err="1">
                <a:solidFill>
                  <a:srgbClr val="000000"/>
                </a:solidFill>
              </a:rPr>
              <a:t>Statemachine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UML </a:t>
            </a:r>
            <a:r>
              <a:rPr lang="en-US" sz="2000" dirty="0" err="1">
                <a:solidFill>
                  <a:srgbClr val="000000"/>
                </a:solidFill>
              </a:rPr>
              <a:t>Statemachine</a:t>
            </a:r>
            <a:r>
              <a:rPr lang="en-US" sz="2000" dirty="0">
                <a:solidFill>
                  <a:srgbClr val="000000"/>
                </a:solidFill>
              </a:rPr>
              <a:t> can be exported to SCXML file</a:t>
            </a:r>
          </a:p>
          <a:p>
            <a:pPr lvl="1">
              <a:spcBef>
                <a:spcPts val="500"/>
              </a:spcBef>
              <a:buClr>
                <a:srgbClr val="23238D"/>
              </a:buClr>
              <a:buFont typeface="Wingdings" pitchFamily="2" charset="2"/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91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1746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The</a:t>
            </a:r>
            <a:r>
              <a:rPr lang="en-US" dirty="0" smtClean="0">
                <a:ea typeface="MS PGothic" panose="020B0600070205080204" pitchFamily="34" charset="-128"/>
                <a:cs typeface="+mn-cs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CST</a:t>
            </a:r>
            <a:r>
              <a:rPr lang="en-US" dirty="0" smtClean="0">
                <a:ea typeface="MS PGothic" panose="020B0600070205080204" pitchFamily="34" charset="-128"/>
                <a:cs typeface="+mn-cs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Alpha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7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>
                <a:ea typeface="MS PGothic" panose="020B0600070205080204" pitchFamily="34" charset="-128"/>
              </a:rPr>
              <a:t>May 2010 Alpha 1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Supported on MD 16.8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File based </a:t>
            </a:r>
            <a:r>
              <a:rPr lang="en-US" sz="2000" dirty="0" err="1" smtClean="0">
                <a:ea typeface="MS PGothic" panose="020B0600070205080204" pitchFamily="34" charset="-128"/>
              </a:rPr>
              <a:t>fUML</a:t>
            </a:r>
            <a:r>
              <a:rPr lang="en-US" sz="2000" dirty="0" smtClean="0">
                <a:ea typeface="MS PGothic" panose="020B0600070205080204" pitchFamily="34" charset="-128"/>
              </a:rPr>
              <a:t> engine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No support for elements not in </a:t>
            </a:r>
            <a:r>
              <a:rPr lang="en-US" sz="2000" dirty="0" err="1" smtClean="0">
                <a:ea typeface="MS PGothic" panose="020B0600070205080204" pitchFamily="34" charset="-128"/>
              </a:rPr>
              <a:t>fUML</a:t>
            </a:r>
            <a:r>
              <a:rPr lang="en-US" sz="2000" dirty="0" smtClean="0">
                <a:ea typeface="MS PGothic" panose="020B0600070205080204" pitchFamily="34" charset="-128"/>
              </a:rPr>
              <a:t> specification</a:t>
            </a:r>
          </a:p>
          <a:p>
            <a:pPr>
              <a:defRPr/>
            </a:pPr>
            <a:r>
              <a:rPr lang="en-US" sz="2400" b="1" dirty="0" smtClean="0">
                <a:ea typeface="MS PGothic" panose="020B0600070205080204" pitchFamily="34" charset="-128"/>
              </a:rPr>
              <a:t>September 2010 CST 1.0 alpha2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Internally refactored, new </a:t>
            </a:r>
            <a:r>
              <a:rPr lang="en-US" sz="2000" dirty="0" err="1" smtClean="0">
                <a:ea typeface="MS PGothic" panose="020B0600070205080204" pitchFamily="34" charset="-128"/>
              </a:rPr>
              <a:t>fUML</a:t>
            </a:r>
            <a:r>
              <a:rPr lang="en-US" sz="2000" dirty="0" smtClean="0">
                <a:ea typeface="MS PGothic" panose="020B0600070205080204" pitchFamily="34" charset="-128"/>
              </a:rPr>
              <a:t> engine, API based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Run from within MD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No validation, no documentation</a:t>
            </a:r>
          </a:p>
          <a:p>
            <a:pPr lvl="1">
              <a:defRPr/>
            </a:pPr>
            <a:r>
              <a:rPr lang="en-US" sz="2000" dirty="0" smtClean="0">
                <a:ea typeface="MS PGothic" panose="020B0600070205080204" pitchFamily="34" charset="-128"/>
              </a:rPr>
              <a:t>Java exceptions rule</a:t>
            </a:r>
          </a:p>
          <a:p>
            <a:pPr>
              <a:defRPr/>
            </a:pPr>
            <a:r>
              <a:rPr lang="en-US" altLang="en-US" sz="2400" dirty="0" smtClean="0">
                <a:ea typeface="MS PGothic" panose="020B0600070205080204" pitchFamily="34" charset="-128"/>
              </a:rPr>
              <a:t>In the beginning a lot of work to setup simulation (e.g. </a:t>
            </a:r>
            <a:r>
              <a:rPr lang="en-US" altLang="en-US" sz="2400" dirty="0" err="1" smtClean="0">
                <a:ea typeface="MS PGothic" panose="020B0600070205080204" pitchFamily="34" charset="-128"/>
              </a:rPr>
              <a:t>readself</a:t>
            </a:r>
            <a:r>
              <a:rPr lang="en-US" altLang="en-US" sz="2400" dirty="0" smtClean="0">
                <a:ea typeface="MS PGothic" panose="020B0600070205080204" pitchFamily="34" charset="-128"/>
              </a:rPr>
              <a:t>, start activity, etc.); now it is easy (e.g. automatic start, no instances necessary)</a:t>
            </a:r>
          </a:p>
          <a:p>
            <a:pPr>
              <a:defRPr/>
            </a:pPr>
            <a:r>
              <a:rPr lang="en-US" altLang="en-US" sz="2400" dirty="0"/>
              <a:t>Turning (f)UML into practice, make it </a:t>
            </a:r>
            <a:r>
              <a:rPr lang="en-US" altLang="en-US" sz="2400" dirty="0" smtClean="0"/>
              <a:t>usable</a:t>
            </a:r>
            <a:endParaRPr lang="en-US" altLang="en-US" sz="2400" dirty="0" smtClean="0">
              <a:ea typeface="MS PGothic" panose="020B0600070205080204" pitchFamily="34" charset="-128"/>
            </a:endParaRPr>
          </a:p>
          <a:p>
            <a:pPr>
              <a:defRPr/>
            </a:pPr>
            <a:r>
              <a:rPr lang="en-US" altLang="en-US" sz="2400" dirty="0" smtClean="0">
                <a:ea typeface="MS PGothic" panose="020B0600070205080204" pitchFamily="34" charset="-128"/>
              </a:rPr>
              <a:t>First training at ESO Oct 2010 – already impressive but not robust enough</a:t>
            </a:r>
          </a:p>
          <a:p>
            <a:pPr marL="457200" lvl="1" indent="0">
              <a:buFont typeface="Arial" pitchFamily="34" charset="0"/>
              <a:buNone/>
              <a:defRPr/>
            </a:pPr>
            <a:endParaRPr lang="en-US" sz="2000" dirty="0" smtClean="0">
              <a:ea typeface="MS PGothic" panose="020B0600070205080204" pitchFamily="34" charset="-128"/>
            </a:endParaRPr>
          </a:p>
          <a:p>
            <a:pPr lvl="1">
              <a:defRPr/>
            </a:pPr>
            <a:endParaRPr lang="en-US" sz="2000" dirty="0" smtClean="0">
              <a:ea typeface="MS PGothic" panose="020B0600070205080204" pitchFamily="34" charset="-128"/>
            </a:endParaRPr>
          </a:p>
          <a:p>
            <a:pPr>
              <a:defRPr/>
            </a:pPr>
            <a:endParaRPr lang="en-US" sz="2400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717"/>
            <a:ext cx="8229600" cy="836613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The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</a:rPr>
              <a:t>Beginnings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0675"/>
            <a:ext cx="2495550" cy="4525963"/>
          </a:xfrm>
        </p:spPr>
        <p:txBody>
          <a:bodyPr/>
          <a:lstStyle/>
          <a:p>
            <a:r>
              <a:rPr lang="en-US" sz="2400" dirty="0" smtClean="0"/>
              <a:t>No simulation window</a:t>
            </a:r>
          </a:p>
          <a:p>
            <a:r>
              <a:rPr lang="en-US" sz="2400" dirty="0" smtClean="0"/>
              <a:t>Triggers are buttons</a:t>
            </a:r>
          </a:p>
          <a:p>
            <a:r>
              <a:rPr lang="en-US" sz="2400" dirty="0" smtClean="0"/>
              <a:t>No debugger</a:t>
            </a:r>
          </a:p>
          <a:p>
            <a:r>
              <a:rPr lang="en-US" sz="2400" dirty="0" smtClean="0"/>
              <a:t>No Variables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92" y="933450"/>
            <a:ext cx="6921908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few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selected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feed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backs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on Alpha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Model time </a:t>
            </a:r>
            <a:r>
              <a:rPr lang="en-US" sz="2000" dirty="0" err="1" smtClean="0"/>
              <a:t>vs</a:t>
            </a:r>
            <a:r>
              <a:rPr lang="en-US" sz="2000" dirty="0" smtClean="0"/>
              <a:t> real time</a:t>
            </a:r>
          </a:p>
          <a:p>
            <a:r>
              <a:rPr lang="en-US" sz="2000" dirty="0" smtClean="0"/>
              <a:t>Validations suites for SCXML, f-UML</a:t>
            </a:r>
          </a:p>
          <a:p>
            <a:r>
              <a:rPr lang="en-US" sz="2000" dirty="0" smtClean="0"/>
              <a:t>Snapshots of simulation state</a:t>
            </a:r>
          </a:p>
          <a:p>
            <a:r>
              <a:rPr lang="en-US" sz="2000" dirty="0" smtClean="0"/>
              <a:t>Define input trajectories to simulation</a:t>
            </a:r>
          </a:p>
          <a:p>
            <a:r>
              <a:rPr lang="en-US" sz="2000" dirty="0" smtClean="0"/>
              <a:t>Table representation of instance specs</a:t>
            </a:r>
          </a:p>
          <a:p>
            <a:r>
              <a:rPr lang="en-US" sz="2000" dirty="0" smtClean="0"/>
              <a:t>Action language</a:t>
            </a:r>
          </a:p>
          <a:p>
            <a:r>
              <a:rPr lang="en-US" sz="2000" dirty="0" smtClean="0"/>
              <a:t>Execution of multiple diagrams in same name space</a:t>
            </a:r>
          </a:p>
          <a:p>
            <a:r>
              <a:rPr lang="en-US" sz="2000" dirty="0" smtClean="0"/>
              <a:t>User to select context for execution</a:t>
            </a:r>
          </a:p>
          <a:p>
            <a:r>
              <a:rPr lang="en-US" sz="2000" dirty="0" smtClean="0"/>
              <a:t>Syntax check of constraints</a:t>
            </a:r>
          </a:p>
          <a:p>
            <a:r>
              <a:rPr lang="en-US" sz="2000" dirty="0" smtClean="0"/>
              <a:t>Distinction decision/join nodes</a:t>
            </a:r>
          </a:p>
          <a:p>
            <a:r>
              <a:rPr lang="en-US" sz="2000" dirty="0" smtClean="0"/>
              <a:t>Support SysML value types</a:t>
            </a:r>
          </a:p>
          <a:p>
            <a:r>
              <a:rPr lang="en-US" sz="2000" dirty="0" smtClean="0"/>
              <a:t>Execution without animation</a:t>
            </a:r>
          </a:p>
          <a:p>
            <a:r>
              <a:rPr lang="en-US" sz="2000" dirty="0" smtClean="0"/>
              <a:t>Model Debugger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The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Ticket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Story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205 MD tickets 2009-2014 (total of 2048 for all customers) plus a lot of inspiring discussions</a:t>
            </a:r>
          </a:p>
          <a:p>
            <a:r>
              <a:rPr lang="en-US" altLang="en-US" sz="2400" dirty="0" smtClean="0"/>
              <a:t>59 CST tickets (out of 115 total) - all solved</a:t>
            </a:r>
            <a:br>
              <a:rPr lang="en-US" altLang="en-US" sz="2400" dirty="0" smtClean="0"/>
            </a:br>
            <a:r>
              <a:rPr lang="en-US" altLang="en-US" sz="2400" dirty="0" smtClean="0"/>
              <a:t>First on Nov 2010 on v1.1, internal development system ticket SIM-272 -&gt; implemented in Jan 2015 in v18.1! </a:t>
            </a:r>
            <a:r>
              <a:rPr lang="en-US" altLang="en-US" sz="2400" dirty="0" smtClean="0">
                <a:sym typeface="Wingdings" pitchFamily="2" charset="2"/>
              </a:rPr>
              <a:t></a:t>
            </a:r>
          </a:p>
          <a:p>
            <a:r>
              <a:rPr lang="en-US" altLang="en-US" sz="2400" dirty="0" smtClean="0"/>
              <a:t>Found tricky problems in large models, hard to track down where the problem was, created many small examples to isolate the problem and distinguish between bug and lack of understanding – feedback to vendor is worthwhile!</a:t>
            </a:r>
          </a:p>
          <a:p>
            <a:r>
              <a:rPr lang="en-US" altLang="en-US" sz="2400" dirty="0" smtClean="0"/>
              <a:t>Robustness vs. New Features trade off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en-US" sz="2400" dirty="0" smtClean="0"/>
              <a:t>Discovered some critical bugs beginning 2013 – since that a stable product</a:t>
            </a:r>
          </a:p>
          <a:p>
            <a:endParaRPr lang="en-US" altLang="en-US" sz="2000" dirty="0" smtClean="0"/>
          </a:p>
          <a:p>
            <a:endParaRPr lang="en-US" altLang="en-US" sz="2000" dirty="0" smtClean="0"/>
          </a:p>
          <a:p>
            <a:endParaRPr lang="en-US" altLang="en-US" sz="2000" dirty="0" smtClean="0">
              <a:sym typeface="Wingdings" pitchFamily="2" charset="2"/>
            </a:endParaRPr>
          </a:p>
          <a:p>
            <a:endParaRPr lang="en-US" altLang="en-US" sz="2000" dirty="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Outline</a:t>
            </a:r>
          </a:p>
        </p:txBody>
      </p:sp>
      <p:grpSp>
        <p:nvGrpSpPr>
          <p:cNvPr id="3075" name="Group 6"/>
          <p:cNvGrpSpPr>
            <a:grpSpLocks/>
          </p:cNvGrpSpPr>
          <p:nvPr/>
        </p:nvGrpSpPr>
        <p:grpSpPr bwMode="auto">
          <a:xfrm>
            <a:off x="4562475" y="1249363"/>
            <a:ext cx="4464050" cy="5500687"/>
            <a:chOff x="1660179" y="1521229"/>
            <a:chExt cx="3609975" cy="4762500"/>
          </a:xfrm>
        </p:grpSpPr>
        <p:pic>
          <p:nvPicPr>
            <p:cNvPr id="3077" name="Picture 2" descr="http://www.toonpool.com/user/12400/files/sisyphus_979785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60179" y="1521229"/>
              <a:ext cx="3609975" cy="476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8" name="TextBox 3"/>
            <p:cNvSpPr txBox="1">
              <a:spLocks noChangeArrowheads="1"/>
            </p:cNvSpPr>
            <p:nvPr/>
          </p:nvSpPr>
          <p:spPr bwMode="auto">
            <a:xfrm>
              <a:off x="1660179" y="6068279"/>
              <a:ext cx="121365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800"/>
                <a:t>by marian kamensky</a:t>
              </a:r>
            </a:p>
          </p:txBody>
        </p:sp>
        <p:sp>
          <p:nvSpPr>
            <p:cNvPr id="3079" name="TextBox 5"/>
            <p:cNvSpPr txBox="1">
              <a:spLocks noChangeArrowheads="1"/>
            </p:cNvSpPr>
            <p:nvPr/>
          </p:nvSpPr>
          <p:spPr bwMode="auto">
            <a:xfrm>
              <a:off x="2632833" y="1895302"/>
              <a:ext cx="646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CST</a:t>
              </a:r>
            </a:p>
          </p:txBody>
        </p:sp>
        <p:sp>
          <p:nvSpPr>
            <p:cNvPr id="3080" name="TextBox 7"/>
            <p:cNvSpPr txBox="1">
              <a:spLocks noChangeArrowheads="1"/>
            </p:cNvSpPr>
            <p:nvPr/>
          </p:nvSpPr>
          <p:spPr bwMode="auto">
            <a:xfrm>
              <a:off x="2937740" y="3712028"/>
              <a:ext cx="584467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CST</a:t>
              </a:r>
            </a:p>
          </p:txBody>
        </p:sp>
        <p:sp>
          <p:nvSpPr>
            <p:cNvPr id="3081" name="TextBox 8"/>
            <p:cNvSpPr txBox="1">
              <a:spLocks noChangeArrowheads="1"/>
            </p:cNvSpPr>
            <p:nvPr/>
          </p:nvSpPr>
          <p:spPr bwMode="auto">
            <a:xfrm>
              <a:off x="3193457" y="5109707"/>
              <a:ext cx="312906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 dirty="0">
                  <a:solidFill>
                    <a:srgbClr val="C00000"/>
                  </a:solidFill>
                </a:rPr>
                <a:t>CST</a:t>
              </a:r>
            </a:p>
          </p:txBody>
        </p:sp>
        <p:sp>
          <p:nvSpPr>
            <p:cNvPr id="3082" name="TextBox 9"/>
            <p:cNvSpPr txBox="1">
              <a:spLocks noChangeArrowheads="1"/>
            </p:cNvSpPr>
            <p:nvPr/>
          </p:nvSpPr>
          <p:spPr bwMode="auto">
            <a:xfrm>
              <a:off x="3141791" y="5441346"/>
              <a:ext cx="8515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MBSE</a:t>
              </a:r>
            </a:p>
          </p:txBody>
        </p:sp>
      </p:grpSp>
      <p:sp>
        <p:nvSpPr>
          <p:cNvPr id="3076" name="Content Placeholder 2"/>
          <p:cNvSpPr>
            <a:spLocks noGrp="1"/>
          </p:cNvSpPr>
          <p:nvPr>
            <p:ph idx="1"/>
          </p:nvPr>
        </p:nvSpPr>
        <p:spPr>
          <a:xfrm>
            <a:off x="138113" y="1728788"/>
            <a:ext cx="5043487" cy="4754562"/>
          </a:xfrm>
        </p:spPr>
        <p:txBody>
          <a:bodyPr/>
          <a:lstStyle/>
          <a:p>
            <a:r>
              <a:rPr lang="en-US" sz="2800" dirty="0" smtClean="0"/>
              <a:t>Background</a:t>
            </a:r>
          </a:p>
          <a:p>
            <a:r>
              <a:rPr lang="en-US" sz="2800" dirty="0" smtClean="0"/>
              <a:t>Context and Goals</a:t>
            </a:r>
          </a:p>
          <a:p>
            <a:r>
              <a:rPr lang="en-US" sz="2800" dirty="0" smtClean="0"/>
              <a:t>Modeling vs Drawing</a:t>
            </a:r>
          </a:p>
          <a:p>
            <a:r>
              <a:rPr lang="en-US" sz="2800" dirty="0" smtClean="0"/>
              <a:t>Standards</a:t>
            </a:r>
          </a:p>
          <a:p>
            <a:r>
              <a:rPr lang="en-US" sz="2800" dirty="0" smtClean="0"/>
              <a:t>The Beginnings</a:t>
            </a:r>
          </a:p>
          <a:p>
            <a:r>
              <a:rPr lang="en-US" sz="2800" dirty="0" smtClean="0"/>
              <a:t>Applications and Highlights</a:t>
            </a:r>
          </a:p>
          <a:p>
            <a:r>
              <a:rPr lang="en-US" sz="2800" dirty="0" smtClean="0"/>
              <a:t>Outlook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Cruise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Control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Story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/>
              <a:t>Modeling for control systems with collaborating state machines</a:t>
            </a:r>
          </a:p>
          <a:p>
            <a:r>
              <a:rPr lang="en-US" altLang="en-US" sz="2000" b="1" dirty="0" smtClean="0"/>
              <a:t>Demonstrate integration of state machine, parametric, activity models for car and environment </a:t>
            </a:r>
            <a:r>
              <a:rPr lang="en-US" altLang="en-US" sz="2000" dirty="0" smtClean="0"/>
              <a:t>(</a:t>
            </a:r>
            <a:r>
              <a:rPr lang="en-US" altLang="en-US" sz="1800" dirty="0" smtClean="0"/>
              <a:t>created November 2011, CST 1.0 SP1 (7))</a:t>
            </a:r>
          </a:p>
          <a:p>
            <a:endParaRPr lang="en-US" altLang="en-US" sz="1800" dirty="0" smtClean="0"/>
          </a:p>
          <a:p>
            <a:r>
              <a:rPr lang="en-US" altLang="en-US" sz="2000" dirty="0" smtClean="0"/>
              <a:t>Extend action language handler - ALH</a:t>
            </a:r>
          </a:p>
          <a:p>
            <a:r>
              <a:rPr lang="en-US" altLang="en-US" sz="2000" dirty="0" smtClean="0"/>
              <a:t>Properly handle context in nested STM </a:t>
            </a:r>
            <a:r>
              <a:rPr lang="en-US" altLang="en-US" sz="2000" dirty="0"/>
              <a:t>activities, </a:t>
            </a:r>
            <a:r>
              <a:rPr lang="en-US" altLang="en-US" sz="2000" dirty="0" err="1"/>
              <a:t>fUML</a:t>
            </a:r>
            <a:r>
              <a:rPr lang="en-US" altLang="en-US" sz="2000" dirty="0"/>
              <a:t>, SCXML </a:t>
            </a:r>
            <a:r>
              <a:rPr lang="en-US" altLang="en-US" sz="2000" dirty="0" smtClean="0"/>
              <a:t>integration</a:t>
            </a:r>
          </a:p>
          <a:p>
            <a:r>
              <a:rPr lang="en-US" altLang="en-US" sz="2000" dirty="0" smtClean="0"/>
              <a:t>Enable simulation of partially specified models (missing pins, no call behavior, etc.)</a:t>
            </a:r>
          </a:p>
          <a:p>
            <a:r>
              <a:rPr lang="en-US" altLang="en-US" sz="2000" dirty="0" smtClean="0"/>
              <a:t>Challenges with multiplicities in expressions and constraint parameters</a:t>
            </a:r>
          </a:p>
          <a:p>
            <a:endParaRPr lang="en-US" altLang="en-US" sz="2000" dirty="0" smtClean="0"/>
          </a:p>
          <a:p>
            <a:r>
              <a:rPr lang="en-US" altLang="en-US" sz="2000" b="1" dirty="0" smtClean="0"/>
              <a:t>-&gt; Auto triggering of parametric execution</a:t>
            </a:r>
          </a:p>
          <a:p>
            <a:r>
              <a:rPr lang="en-US" altLang="en-US" sz="2000" b="1" dirty="0" smtClean="0"/>
              <a:t>-&gt; support signal exchange over ports and connectors for encapsulated behavior</a:t>
            </a:r>
          </a:p>
          <a:p>
            <a:r>
              <a:rPr lang="en-US" altLang="en-US" sz="2000" b="1" dirty="0"/>
              <a:t>-&gt; Record and Replay of interaction diagrams</a:t>
            </a:r>
            <a:endParaRPr lang="en-US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Cruise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Control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9825"/>
            <a:ext cx="9078913" cy="55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Cruise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Control</a:t>
            </a:r>
            <a:r>
              <a:rPr lang="en-US" dirty="0" smtClean="0">
                <a:ea typeface="MS PGothic" panose="020B0600070205080204" pitchFamily="34" charset="-128"/>
              </a:rPr>
              <a:t>: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Behavioral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Integration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17638"/>
            <a:ext cx="3500438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35663" y="1417638"/>
            <a:ext cx="2751137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35113" y="4421188"/>
            <a:ext cx="4056062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91175" y="4421188"/>
            <a:ext cx="2854325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81313" y="1609725"/>
            <a:ext cx="3360737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Cruise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Control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Demo</a:t>
            </a:r>
          </a:p>
        </p:txBody>
      </p:sp>
      <p:pic>
        <p:nvPicPr>
          <p:cNvPr id="3" name="CC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08075"/>
            <a:ext cx="91440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Time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Story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Model time vs. PC Time</a:t>
            </a:r>
          </a:p>
          <a:p>
            <a:r>
              <a:rPr lang="en-US" altLang="en-US" dirty="0" smtClean="0"/>
              <a:t>Model based time (synthetic clock)</a:t>
            </a:r>
          </a:p>
          <a:p>
            <a:r>
              <a:rPr lang="en-US" altLang="en-US" dirty="0" smtClean="0"/>
              <a:t>Time stepped debugging</a:t>
            </a:r>
          </a:p>
          <a:p>
            <a:r>
              <a:rPr lang="en-US" altLang="en-US" dirty="0" smtClean="0"/>
              <a:t>Duration modeling</a:t>
            </a:r>
          </a:p>
          <a:p>
            <a:r>
              <a:rPr lang="en-US" altLang="en-US" dirty="0" smtClean="0"/>
              <a:t>Analysis of constrained elements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Dynamic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power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rollup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with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br>
              <a:rPr lang="en-US" altLang="en-US" dirty="0" smtClean="0">
                <a:ea typeface="MS PGothic" panose="020B0600070205080204" pitchFamily="34" charset="-128"/>
              </a:rPr>
            </a:b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collaborating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state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machines</a:t>
            </a:r>
            <a:endParaRPr lang="en-US" sz="3200" b="1" dirty="0" smtClean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1025"/>
            <a:ext cx="5700713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48075"/>
            <a:ext cx="3995738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25900" y="4538663"/>
            <a:ext cx="5118100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70575" y="1362075"/>
            <a:ext cx="3225800" cy="31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55894" y="1574926"/>
            <a:ext cx="2114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Credit to Nerijus for original idea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66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Dynamic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power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rollup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with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br>
              <a:rPr lang="en-US" altLang="en-US" dirty="0" smtClean="0">
                <a:ea typeface="MS PGothic" panose="020B0600070205080204" pitchFamily="34" charset="-128"/>
              </a:rPr>
            </a:b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collaborating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state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machines - Demo</a:t>
            </a:r>
            <a:endParaRPr lang="en-US" sz="3200" b="1" dirty="0" smtClean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DynamicRollup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93825"/>
            <a:ext cx="9144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Dynamic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change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of</a:t>
            </a:r>
            <a:r>
              <a:rPr lang="en-US" altLang="en-US" dirty="0" smtClean="0">
                <a:ea typeface="MS PGothic" panose="020B0600070205080204" pitchFamily="34" charset="-128"/>
              </a:rPr>
              <a:t> 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constraints</a:t>
            </a:r>
            <a:r>
              <a:rPr lang="en-US" altLang="en-US" dirty="0" smtClean="0">
                <a:ea typeface="MS PGothic" panose="020B0600070205080204" pitchFamily="34" charset="-128"/>
              </a:rPr>
              <a:t/>
            </a:r>
            <a:br>
              <a:rPr lang="en-US" altLang="en-US" dirty="0" smtClean="0">
                <a:ea typeface="MS PGothic" panose="020B0600070205080204" pitchFamily="34" charset="-128"/>
              </a:rPr>
            </a:br>
            <a:r>
              <a:rPr lang="en-US" altLang="en-US" dirty="0" smtClean="0">
                <a:ea typeface="MS PGothic" panose="020B0600070205080204" pitchFamily="34" charset="-128"/>
              </a:rPr>
              <a:t> @</a:t>
            </a:r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runtime</a:t>
            </a:r>
            <a:endParaRPr lang="en-US" sz="3200" b="1" dirty="0" smtClean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17638"/>
            <a:ext cx="4933950" cy="340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8350" y="1417638"/>
            <a:ext cx="4565650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214313" y="5214938"/>
            <a:ext cx="3441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Constraint in parametric model</a:t>
            </a:r>
          </a:p>
          <a:p>
            <a:r>
              <a:rPr lang="en-US" dirty="0"/>
              <a:t>changes with state change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038" y="6432676"/>
            <a:ext cx="21451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Credit to Nerijus for original idea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542925" y="1031875"/>
            <a:ext cx="82296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40000"/>
              </a:lnSpc>
              <a:buFont typeface="Arial" pitchFamily="34" charset="0"/>
              <a:buChar char="•"/>
            </a:pPr>
            <a:endParaRPr lang="en-GB" sz="2800"/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876300" y="276225"/>
            <a:ext cx="7050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3200" b="1" dirty="0">
                <a:solidFill>
                  <a:srgbClr val="0070C0"/>
                </a:solidFill>
              </a:rPr>
              <a:t>ESO Applications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20484" name="Picture 5" descr="FSU_Alignment_lowre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5" y="1554163"/>
            <a:ext cx="2925763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APE_lowres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1500" y="1554163"/>
            <a:ext cx="2925763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ChangeArrowheads="1"/>
          </p:cNvSpPr>
          <p:nvPr/>
        </p:nvSpPr>
        <p:spPr bwMode="auto">
          <a:xfrm>
            <a:off x="79375" y="925513"/>
            <a:ext cx="30321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40000"/>
              </a:lnSpc>
            </a:pPr>
            <a:r>
              <a:rPr lang="en-GB" sz="2000"/>
              <a:t>PRIMA</a:t>
            </a:r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Auto-code generation</a:t>
            </a:r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10 Components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States: 252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Transitions: 864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</p:txBody>
      </p:sp>
      <p:sp>
        <p:nvSpPr>
          <p:cNvPr id="20487" name="Rectangle 2"/>
          <p:cNvSpPr>
            <a:spLocks noChangeArrowheads="1"/>
          </p:cNvSpPr>
          <p:nvPr/>
        </p:nvSpPr>
        <p:spPr bwMode="auto">
          <a:xfrm>
            <a:off x="3008313" y="919163"/>
            <a:ext cx="3165475" cy="518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40000"/>
              </a:lnSpc>
            </a:pPr>
            <a:r>
              <a:rPr lang="en-GB" sz="2000"/>
              <a:t>APE</a:t>
            </a:r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Auto-code generation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11 Components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States:432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Transitions:1260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>
              <a:lnSpc>
                <a:spcPct val="140000"/>
              </a:lnSpc>
            </a:pPr>
            <a:endParaRPr lang="en-GB"/>
          </a:p>
          <a:p>
            <a:pPr marL="342900" indent="-342900">
              <a:lnSpc>
                <a:spcPct val="140000"/>
              </a:lnSpc>
            </a:pPr>
            <a:endParaRPr lang="en-GB"/>
          </a:p>
        </p:txBody>
      </p:sp>
      <p:pic>
        <p:nvPicPr>
          <p:cNvPr id="20488" name="Picture 2" descr="http://cdn.eso.org/images/screen/E-ELT_5000_Aug201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6188" y="1554163"/>
            <a:ext cx="2014537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Rectangle 2"/>
          <p:cNvSpPr>
            <a:spLocks noChangeArrowheads="1"/>
          </p:cNvSpPr>
          <p:nvPr/>
        </p:nvSpPr>
        <p:spPr bwMode="auto">
          <a:xfrm>
            <a:off x="5978525" y="917575"/>
            <a:ext cx="3165475" cy="534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40000"/>
              </a:lnSpc>
            </a:pPr>
            <a:r>
              <a:rPr lang="en-GB" sz="2000"/>
              <a:t>ELT</a:t>
            </a:r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High level operations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17 Components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States: 34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/>
              <a:t>Transitions:57</a:t>
            </a:r>
            <a:endParaRPr lang="en-US" sz="2000"/>
          </a:p>
          <a:p>
            <a:pPr lvl="1"/>
            <a:r>
              <a:rPr lang="en-US"/>
              <a:t>Activity elements: 340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>
              <a:lnSpc>
                <a:spcPct val="140000"/>
              </a:lnSpc>
            </a:pPr>
            <a:endParaRPr lang="en-GB"/>
          </a:p>
          <a:p>
            <a:pPr marL="342900" indent="-342900">
              <a:lnSpc>
                <a:spcPct val="140000"/>
              </a:lnSpc>
            </a:pP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42925" y="1031875"/>
            <a:ext cx="82296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40000"/>
              </a:lnSpc>
              <a:buFont typeface="Arial" pitchFamily="34" charset="0"/>
              <a:buChar char="•"/>
            </a:pPr>
            <a:endParaRPr lang="en-GB" sz="2800"/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352425" y="334963"/>
            <a:ext cx="7050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3200" b="1">
                <a:solidFill>
                  <a:srgbClr val="0070C0"/>
                </a:solidFill>
              </a:rPr>
              <a:t>JPL Applications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733425" y="1031875"/>
            <a:ext cx="3032125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40000"/>
              </a:lnSpc>
            </a:pPr>
            <a:r>
              <a:rPr lang="en-GB"/>
              <a:t>Thirty Meter Telescope APS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16 Components</a:t>
            </a:r>
          </a:p>
          <a:p>
            <a:pPr lvl="1"/>
            <a:r>
              <a:rPr lang="en-US"/>
              <a:t>States: 62</a:t>
            </a:r>
          </a:p>
          <a:p>
            <a:pPr lvl="1"/>
            <a:r>
              <a:rPr lang="en-US"/>
              <a:t>Transitions: 116</a:t>
            </a:r>
          </a:p>
          <a:p>
            <a:pPr lvl="1"/>
            <a:r>
              <a:rPr lang="en-US"/>
              <a:t>Signals: 100</a:t>
            </a:r>
          </a:p>
          <a:p>
            <a:pPr lvl="1"/>
            <a:r>
              <a:rPr lang="en-US"/>
              <a:t>Activity elements: 432</a:t>
            </a:r>
          </a:p>
          <a:p>
            <a:pPr lvl="1"/>
            <a:r>
              <a:rPr lang="en-US"/>
              <a:t>Duration constraints: 64</a:t>
            </a:r>
          </a:p>
        </p:txBody>
      </p:sp>
      <p:sp>
        <p:nvSpPr>
          <p:cNvPr id="21509" name="Rectangle 2"/>
          <p:cNvSpPr>
            <a:spLocks noChangeArrowheads="1"/>
          </p:cNvSpPr>
          <p:nvPr/>
        </p:nvSpPr>
        <p:spPr bwMode="auto">
          <a:xfrm>
            <a:off x="4859338" y="1031875"/>
            <a:ext cx="3165475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40000"/>
              </a:lnSpc>
            </a:pPr>
            <a:r>
              <a:rPr lang="en-GB"/>
              <a:t>SMAP satellite</a:t>
            </a:r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/>
          </a:p>
          <a:p>
            <a:pPr marL="342900" indent="-342900" algn="ctr">
              <a:lnSpc>
                <a:spcPct val="140000"/>
              </a:lnSpc>
            </a:pPr>
            <a:endParaRPr lang="en-GB" sz="2000"/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Modeling Fault Protection</a:t>
            </a:r>
          </a:p>
          <a:p>
            <a:pPr marL="342900" indent="-342900" algn="ctr">
              <a:lnSpc>
                <a:spcPct val="140000"/>
              </a:lnSpc>
            </a:pPr>
            <a:r>
              <a:rPr lang="en-GB" sz="2000"/>
              <a:t>40 Components</a:t>
            </a:r>
          </a:p>
          <a:p>
            <a:pPr lvl="1"/>
            <a:r>
              <a:rPr lang="en-US"/>
              <a:t>States: 2000</a:t>
            </a:r>
          </a:p>
          <a:p>
            <a:pPr lvl="1"/>
            <a:r>
              <a:rPr lang="en-US"/>
              <a:t>Transitions: 3000</a:t>
            </a:r>
          </a:p>
          <a:p>
            <a:pPr lvl="1"/>
            <a:r>
              <a:rPr lang="en-US"/>
              <a:t>Parallel regions: 600</a:t>
            </a:r>
          </a:p>
          <a:p>
            <a:pPr lvl="1"/>
            <a:r>
              <a:rPr lang="en-US"/>
              <a:t>Signals: 500</a:t>
            </a:r>
          </a:p>
          <a:p>
            <a:pPr marL="342900" indent="-342900">
              <a:lnSpc>
                <a:spcPct val="140000"/>
              </a:lnSpc>
            </a:pPr>
            <a:endParaRPr lang="en-GB"/>
          </a:p>
          <a:p>
            <a:pPr marL="342900" indent="-342900">
              <a:lnSpc>
                <a:spcPct val="140000"/>
              </a:lnSpc>
            </a:pPr>
            <a:endParaRPr lang="en-GB"/>
          </a:p>
        </p:txBody>
      </p:sp>
      <p:pic>
        <p:nvPicPr>
          <p:cNvPr id="21510" name="Picture 2" descr="Top View of TMT Comple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2650" y="1554163"/>
            <a:ext cx="2735263" cy="153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9675" y="1554163"/>
            <a:ext cx="2579688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181100" y="149225"/>
            <a:ext cx="6427788" cy="642938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Who</a:t>
            </a:r>
            <a:r>
              <a:rPr lang="en-US" sz="3200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is</a:t>
            </a:r>
            <a:r>
              <a:rPr lang="en-US" sz="3200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Robert</a:t>
            </a:r>
            <a:r>
              <a:rPr lang="en-US" sz="3200" dirty="0" smtClean="0">
                <a:ea typeface="MS PGothic" panose="020B0600070205080204" pitchFamily="34" charset="-128"/>
              </a:rPr>
              <a:t>?</a:t>
            </a:r>
          </a:p>
        </p:txBody>
      </p:sp>
      <p:pic>
        <p:nvPicPr>
          <p:cNvPr id="4100" name="Picture 2" descr="D:\home\rkarban\Bilder\Paranal\Dec2003\IMGP05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087462"/>
            <a:ext cx="3916362" cy="52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 bwMode="auto">
          <a:xfrm>
            <a:off x="4095750" y="4837351"/>
            <a:ext cx="44831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Studied at Technical University of Vienna</a:t>
            </a: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Worked </a:t>
            </a:r>
            <a:r>
              <a:rPr lang="en-US" sz="1200" dirty="0">
                <a:latin typeface="HelveticaNeueLT Com 65 Md" pitchFamily="34" charset="0"/>
                <a:ea typeface="+mn-ea"/>
              </a:rPr>
              <a:t>at 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Siemens Healthcare, </a:t>
            </a:r>
            <a:r>
              <a:rPr lang="en-US" sz="1200" dirty="0">
                <a:latin typeface="HelveticaNeueLT Com 65 Md" pitchFamily="34" charset="0"/>
                <a:ea typeface="+mn-ea"/>
              </a:rPr>
              <a:t>Alcatel, </a:t>
            </a:r>
            <a:endParaRPr lang="en-US" sz="1200" dirty="0" smtClean="0">
              <a:latin typeface="HelveticaNeueLT Com 65 Md" pitchFamily="34" charset="0"/>
              <a:ea typeface="+mn-ea"/>
            </a:endParaRP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CERN (LHC, LINAC, PS), </a:t>
            </a: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NRAO, </a:t>
            </a: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ESO (VLT, ALMA, ELT)</a:t>
            </a: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JPL (IMCE, TMT, </a:t>
            </a:r>
            <a:r>
              <a:rPr lang="en-US" sz="1200" dirty="0" err="1" smtClean="0">
                <a:latin typeface="HelveticaNeueLT Com 65 Md" pitchFamily="34" charset="0"/>
                <a:ea typeface="+mn-ea"/>
              </a:rPr>
              <a:t>openMBEE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)</a:t>
            </a:r>
            <a:endParaRPr lang="en-US" sz="1200" dirty="0">
              <a:latin typeface="HelveticaNeueLT Com 65 Md" pitchFamily="34" charset="0"/>
              <a:ea typeface="+mn-ea"/>
            </a:endParaRPr>
          </a:p>
          <a:p>
            <a:pPr>
              <a:defRPr/>
            </a:pPr>
            <a:r>
              <a:rPr lang="en-US" sz="1200" dirty="0">
                <a:latin typeface="HelveticaNeueLT Com 65 Md" pitchFamily="34" charset="0"/>
                <a:ea typeface="+mn-ea"/>
              </a:rPr>
              <a:t>Member of INCOSE</a:t>
            </a:r>
          </a:p>
          <a:p>
            <a:pPr>
              <a:defRPr/>
            </a:pPr>
            <a:r>
              <a:rPr lang="en-US" sz="1200" dirty="0">
                <a:latin typeface="HelveticaNeueLT Com 65 Md" pitchFamily="34" charset="0"/>
                <a:ea typeface="+mn-ea"/>
              </a:rPr>
              <a:t>Member of the 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OMG </a:t>
            </a:r>
            <a:r>
              <a:rPr lang="en-US" sz="1200" dirty="0">
                <a:latin typeface="HelveticaNeueLT Com 65 Md" pitchFamily="34" charset="0"/>
                <a:ea typeface="+mn-ea"/>
              </a:rPr>
              <a:t>SysML Revision Task 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Force</a:t>
            </a:r>
          </a:p>
          <a:p>
            <a:pPr>
              <a:defRPr/>
            </a:pPr>
            <a:r>
              <a:rPr lang="en-US" sz="1200" dirty="0" smtClean="0">
                <a:latin typeface="HelveticaNeueLT Com 65 Md" pitchFamily="34" charset="0"/>
                <a:ea typeface="+mn-ea"/>
              </a:rPr>
              <a:t>User of </a:t>
            </a:r>
            <a:r>
              <a:rPr lang="en-US" sz="1200" dirty="0" err="1" smtClean="0">
                <a:latin typeface="HelveticaNeueLT Com 65 Md" pitchFamily="34" charset="0"/>
                <a:ea typeface="+mn-ea"/>
              </a:rPr>
              <a:t>MagicDraw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/</a:t>
            </a:r>
            <a:r>
              <a:rPr lang="en-US" sz="1200" dirty="0" err="1" smtClean="0">
                <a:latin typeface="HelveticaNeueLT Com 65 Md" pitchFamily="34" charset="0"/>
                <a:ea typeface="+mn-ea"/>
              </a:rPr>
              <a:t>SysML</a:t>
            </a:r>
            <a:r>
              <a:rPr lang="en-US" sz="1200" dirty="0" smtClean="0">
                <a:latin typeface="HelveticaNeueLT Com 65 Md" pitchFamily="34" charset="0"/>
                <a:ea typeface="+mn-ea"/>
              </a:rPr>
              <a:t> since 2007</a:t>
            </a:r>
            <a:endParaRPr lang="en-US" sz="1200" dirty="0">
              <a:latin typeface="HelveticaNeueLT Com 65 Md" pitchFamily="34" charset="0"/>
              <a:ea typeface="+mn-ea"/>
            </a:endParaRPr>
          </a:p>
        </p:txBody>
      </p:sp>
      <p:sp>
        <p:nvSpPr>
          <p:cNvPr id="4106" name="AutoShape 8" descr="Bildergebnis für cern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AutoShape 10" descr="Bildergebnis für cern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8" name="AutoShape 12" descr="data:image/jpeg;base64,/9j/4AAQSkZJRgABAQAAAQABAAD/2wCEAAkGBwgHBgkIBwgKCgkLDRYPDQwMDRsUFRAWIB0iIiAdHx8kKDQsJCYxJx8fLT0tMTU3Ojo6Iys/RD84QzQ5OjcBCgoKDQwNGg8PGjclHyU3Nzc3Nzc3Nzc3Nzc3Nzc3Nzc3Nzc3Nzc3Nzc3Nzc3Nzc3Nzc3Nzc3Nzc3Nzc3Nzc3N//AABEIAKAAoAMBIgACEQEDEQH/xAAbAAEAAgMBAQAAAAAAAAAAAAAAAQYDBAUCB//EAEsQAAEDAwEEBgYFBwgLAQAAAAECAwQABREGEiExQQciUWFxgRMUUpGhwRUjMrHRF0JDYpKy8CVUY3KChKLhJCYzNFNkc5TC8fIW/8QAGQEAAwEBAQAAAAAAAAAAAAAAAAECAwQF/8QAJxEAAgIBAwMEAgMAAAAAAAAAAAECESEDEkEiMVEEEzJSQqEjYXH/2gAMAwEAAhEDEQA/AKLSlK9s8cUpSgBSgpQApSlACoqaGgBSlKAFKUoAUpSgBSlKAFKUoAUpSgBSlKAFKlKSogJSVEnAAGSTVti6NRBiJn6tuDdoiq3pZV1n3O4J5ffUynGPccYyk8FSxigG1uG891WlWqtKWo7Fh0yZq08JVycznvCd+PhWFXSbfwcRItpio5BuHkj3msvf+sTRaK5ZXfRr9hXupsK9lXuq0xelXUbKh6wxbH08x6uUE+YPyqwROlaFNbDVwjPWpz+cRW0Po80qTn3Un6iS/EpaEX+R822Veyr3VGyr2Ve419Hut21pGhG5We5W282wfp4kNBWj+ujiOVVr8pepyAQ/CIP/ACSMUL1DfH7B6CXdld2T2H3GmKsf5SdTn9LAP9yTUflG1KeK7ef7kn8ar35fUn2Y/YrtR7qsg6RNQniLb/2Kfxqfyh38/o7WfGCn8aPffj9h7S8lb3dtPOrIekG+82LQrxgD8a5N7v02+OMLnNQ2yyFBIisejBzjjvOeHxNNatvKJekkrTNClM0rW7IFKUoAV7ZacfdQ0yhS3HFBKEJGSongAK8Yq42JTelNOOapkNpVcJJUxamljcDv2nCOz8O+pnNQjY4RcnRmkPQOj1hKQ21N1Q4jJ2us3CBG7xV/HCqDPnTLpLXMuMlyTIXxccOfIdg7hurG687IfcffcU484orWtRyVKPE1A41yd3b7nQ3il2IAFTgDea3LTbJl3ntwbcwp+Q5wSnkO0nkO+rgtvTmieo623fb+jepJP+jRlfM/HwocuBqGCt2bSt8vmF2y3PONHg8rqN/tH5Zrtno8kRh/K1/skBXNCnytX3CuVe9WX29nE6e4GTwjs/VtgeA4+ZriJbSknCQM91LqY+ngv1k0+q0TUybDrqzIk+yVEJc7lDO8Vtav0dNubYuVstLBlq3v/RklLjLx5qCTgpPhnNfOMA7iBvrNBkv26Ql+E64ysEE+icKNruJFLY+9lblVUeHmHor62JLS2XkfabcSUqHka84r6nd71Gk2C3XC8RPpmxyvq1rcAEqC7zG2MA88Hdw4nIqp37SqY8AXnT8r6RsqjvdA+sY7nE8vHFCn5E4eCsgVmiM+nmRmB+meQ3+0oD51irr6RZ9Z1VaGfalt/A5+VaPCZGLPesbbEtGpptvt4X6uwUpG2raOdkE7/E1xq7OsXhI1beHRwMtYHkcfKuOKS+KG0kyRXqvNK1hOsGcoXk9UpStzE2rZCcuVyiwWc7cl1LYxyycZ92a6XSXcUStSm3RTiDam0xWU8sgDaPv3eVdLouYS5qxD6wCmKw49v5EDHzqlMCRerokNArkzpHUB9pav865tZ3OvBtpprTvyYcgDJ3eO6pSQRuORV01C/B0fL+hrLEivzmED1u4SWUuLKyM7KAdyQMjlXGl6icn29+Ncrfb33lgeilojpada3796QM7t3nWabeUXtSw2bFr1U9aNOSLbbI6Y0uS4fTT0q+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+jeTwI+H7NcGwXu4aYuanGgDglqXFX9h0A4Ukjt476x6XmKt+prTKTnqS2wrHsqUEn4E11+lC3C261nJQnDcgJkIwN3WGFfEH30Ut7XkLe21wNX2SG1Hj3+wErs044Cf5s7zbPduOOzh2VHRoyHtc2rPBClue5Cqz9H01l9+Tpq5H+T7sgoTk/7N7HVUOwn8KzdH0N+26uuKZQCXrdBk+kI4AjAz51LdRcWNK2mVKc6ZFwlvni7IcX71E1iAry1ktpJ4lIzXqtSBU0pTAmlKV0nMXPouBVdrm0Ptu2x5KfHdVN0lPbtd7tVweH1TDza19yeZ8hv8qsvRvKETWUAL+xIKmT/aT+OKrV8tyrVfLhb1jHq8haB4Zyn4EVy6q/kafJvpv+Nf0zv9J1udhasly8FcWeUyGHx9hYIG4HhkEfdVXbbccDhbQpYbTtObKc7I7T2CuvbtT3eBD9QQ81Ig8oktlLzY8Ad48jXidqG4TIa4WYseG5vXHhx0soWe/G8+ZqI7kqLe15LfqW+3Cy6Y0emC6ygOW8lQdYQ4d2z7QOOPKqrbp7911dbZcpSFvOTWNooQEDctPIbq2G9a35uLHjB+KpqMgNtJchtr2UjvIJrXmamus2XClSHWPSwnPSMFuMhASrIO8Ab/sjjUqLSoqUldl5kXpUjV+obA5IagSZEgog3BtpCFtuYThClAZIV28e/hVW0lDlQukS3Rp6FplNTMOheSc4Jzv4545rgXGdJudxfuExYVJfWFrWkbOVAAAgDhwFdKRqq8SbnEuT77K5kQYZf9AkKxjHW3dbzoUGlQOabs2NL6jc07c5TD7frNrkOrRMiK3hYyRkA8/vqx6isMO06LukuzyUyLXcJUZ2MQclABVlJ8Mjv91fPnnVPPOPOY23FqWogYyScn762WrlMbtT9rS9mE+4l1TRGcLTwI7O/tpuGbQlPFMwwElVwhpHEyGgPHbFfSOmlpuQu33Fkb2nXYjniMKHzqoaDt5uOr7W0QNhp4PudwR1vvAqwXGaNRaa1ZskqVFuaZrXc2Ts/cDSn80OHwZQ2nXY7iHo6ih1pQW2RyUDkfGvrN0bbSvUGpI6Qlm4afQ4Mf8AEUSD9ya+SAcq+oSZaR0JMuE/WKCYgP6oexj3CnqLsGm+58xFTTFBWtECppSmIUpSug5zNEfVElMyUfbYdQ6nxSQflV36YbOFvw9TwxmPNbQh4jgleOofMbvIVQhxr6XbL3FXoe2i9o9La1LVbJxO/wBEOLTvdjcPPurn9QqqSN/T07iz5fEcQ1LYcdALaHUKWCNxSFAn4VZOkiCzbtZTmYzSG2VJbdbQhOAApI4DxBrmap05K09cDEfPpYzqdqNJSOq+gjiD29oqwa7P0tZNPakRvU/G9Ukkb8OIzx/xVjeU0aVhplMpSpqyRU0oKBipqcVYdHaZcv8ALU9IV6C1RevLkq3BKRvKQe0/Ab+yk3WWCVnU09/q5o+4X9w7Eu4pMO3jdwOdpfw/w99anRoEu3abaFD6u4292Pj9YDKfnWprO+ovlzQmG2GrZDT6CE0ncA2MdbHLOB5AVp6Xmm26jtk3gluSja346pOD8Camri2yr6kkcsJUnquDCxuUOw86vF9dMbou07CJwZT7kgp7sqx8VCuHq21uxtYXK3RkErXKwwnHEuYKf3q6nSQ621d4lnjEGPaYiI+72+Kv/GqfU4krFlSqaUrQkUqRSgCKUpXQc4q2aOQbpZtQ2BW9ciL6zHH9K2c7vhVTrs6NuX0Tqa3S1HDYeDbn9VXVP31GorgxwdTRl05qiOm2CyaljLn2dRy2QcuxD7SDxwOz/wBVaoljS1pa426PIN4sMtXposuInbciOj20DfjcM7PfuFUXVtr+h9TXKAAQht8lsfqK6w+BrVtdzn2mT6xa5bsV3mW1Y2vEcD51xuF5idalTpmqUkK2VAhadxBGN/nU19Ps1z//AFttdcuFptV4mxxl2PsmPJI9pBGQr4VXlS9ArWoSLJfIrgUQptEgHZPMdZWaanmmgcOUyo/cK9obW4oIbQtazwShJUT5CrX9IaCYO21YbvKI5PytkeeFVvWzVNynTUWrRVkgWx54HC0IC1hPMlRGABzODTcmuBJLyTpjo3mTpDK7+4IDByr1Yn69xI7vzR3mseutSxFsJ03ppKWLPH6rpb3CQod/NORx/OPx9asv6bfGesdpmuzH3cfSV0WrK31c0JPJI7Bu4jtNUfgMDhUxTk90i5NJbUOzhUKBKVbJwcceyvXhXc0tpqRfpC1qWI1uj9aVMXuS2kbyAeBV91avCtmVWXaW7bmbrB1lOUlQFoQ80zje6+OoPMZH8CvmUh96XJelSlbT7yytxXaonJq56jVAuGhmnrRtmNa7othv0n2g0venv4kVSBUaS5L1HmhSlTWxmKippQIilKVuYCnjnypSgR0tU3lV/nMTHYyWnURksuKSva9KU8Fd1cispGaxqGKwlDb2N4z3dzLDlSIMpuVDdWy+0cocQcFNXE3iw6sSlGpU/Rl2xspucdP1bn/UT/HiKpIFZ4kaRNlNRIbSnX3lBCEJ4qNZNJ5NU2jvXLQ94hSojUYxpzMxzYjPRnQQvvI4gAbyd4Fb96nxdHW9dgssgG5O7rjcRuz/AETZ5AcyOztO73NkMaHtzlotbqXb4+nZnTGzujA/o2+w9p8+zGrb+kC+worUQJt78dpOyht6KDgeRFQt8v8ACntiU8ONJwApAHADIrq2yx3a6rAt9tkv5/OSghPvO6rH+Ui8I/3e32ZlR/PREOf3q59x1vqS4pKH7o422RgojgNDHlv+Nadfgjp82dFGk7XYEpkazuTaV8U22Gvbdc7ieXljxrm6k1S9d2EW+HHRb7QyR6KG1uHio8zVfOVKKlHKjvKicknvNMUKGblkTlikW3RmbhYNT2cb1ORBKaT+sg//ADVSSQRkcDVl6OJaYmsoIX9iTtx1g9ih+IFcO5Q1W64yoKsj1d5bYz2A4FOOJNA8xTNapqMUrQgmoxU4pToVkUpStTIUpSgBQ76UoAlph2Q82xHbU684oJQhAyVHsFXR1xnQUJUWOpDuppTf17w3pgoP5qe1R/jlWjYr1btOWtyXCHrF/eGw2txBCIiTxI9pVVhxxx5xbry1OOLUVLWo5KieJPfXJONyrg6oSqN8kKKlqKlqKlqOVKPEntoKUqkSKmgpQMUpSmIyRpS4MlmW39qO4l0f2SD8qs3SZFQxq+Q+0D6Ka03JQeR2hg/u/GqrjjVi1Ld4l2s9h2FrVPhxjHkBSdxA4HPP/Ok/kmJPDRXaClSa1IsilRU0UJsUpStCBSlKAFKUoAgilTSplGy4yogVNKVjRqKmoqaAIpSlUImopSmkQ2M0qKVVEtk0pSm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9" name="AutoShape 14" descr="data:image/jpeg;base64,/9j/4AAQSkZJRgABAQAAAQABAAD/2wCEAAkGBwgHBgkIBwgKCgkLDRYPDQwMDRsUFRAWIB0iIiAdHx8kKDQsJCYxJx8fLT0tMTU3Ojo6Iys/RD84QzQ5OjcBCgoKDQwNGg8PGjclHyU3Nzc3Nzc3Nzc3Nzc3Nzc3Nzc3Nzc3Nzc3Nzc3Nzc3Nzc3Nzc3Nzc3Nzc3Nzc3Nzc3N//AABEIAKAAoAMBIgACEQEDEQH/xAAbAAEAAgMBAQAAAAAAAAAAAAAAAQYDBAUCB//EAEsQAAEDAwEEBgYFBwgLAQAAAAECAwQABREGEiExQQciUWFxgRMUUpGhwRUjMrHRF0JDYpKy8CVUY3KChKLhJCYzNFNkc5TC8fIW/8QAGQEAAwEBAQAAAAAAAAAAAAAAAAECAwQF/8QAJxEAAgIBAwMEAgMAAAAAAAAAAAECESEDEkEiMVEEEzJSQqEjYXH/2gAMAwEAAhEDEQA/AKLSlK9s8cUpSgBSgpQApSlACoqaGgBSlKAFKUoAUpSgBSlKAFKUoAUpSgBSlKAFKlKSogJSVEnAAGSTVti6NRBiJn6tuDdoiq3pZV1n3O4J5ffUynGPccYyk8FSxigG1uG891WlWqtKWo7Fh0yZq08JVycznvCd+PhWFXSbfwcRItpio5BuHkj3msvf+sTRaK5ZXfRr9hXupsK9lXuq0xelXUbKh6wxbH08x6uUE+YPyqwROlaFNbDVwjPWpz+cRW0Po80qTn3Un6iS/EpaEX+R822Veyr3VGyr2Ve419Hut21pGhG5We5W282wfp4kNBWj+ujiOVVr8pepyAQ/CIP/ACSMUL1DfH7B6CXdld2T2H3GmKsf5SdTn9LAP9yTUflG1KeK7ef7kn8ar35fUn2Y/YrtR7qsg6RNQniLb/2Kfxqfyh38/o7WfGCn8aPffj9h7S8lb3dtPOrIekG+82LQrxgD8a5N7v02+OMLnNQ2yyFBIisejBzjjvOeHxNNatvKJekkrTNClM0rW7IFKUoAV7ZacfdQ0yhS3HFBKEJGSongAK8Yq42JTelNOOapkNpVcJJUxamljcDv2nCOz8O+pnNQjY4RcnRmkPQOj1hKQ21N1Q4jJ2us3CBG7xV/HCqDPnTLpLXMuMlyTIXxccOfIdg7hurG687IfcffcU484orWtRyVKPE1A41yd3b7nQ3il2IAFTgDea3LTbJl3ntwbcwp+Q5wSnkO0nkO+rgtvTmieo623fb+jepJP+jRlfM/HwocuBqGCt2bSt8vmF2y3PONHg8rqN/tH5Zrtno8kRh/K1/skBXNCnytX3CuVe9WX29nE6e4GTwjs/VtgeA4+ZriJbSknCQM91LqY+ngv1k0+q0TUybDrqzIk+yVEJc7lDO8Vtav0dNubYuVstLBlq3v/RklLjLx5qCTgpPhnNfOMA7iBvrNBkv26Ql+E64ysEE+icKNruJFLY+9lblVUeHmHor62JLS2XkfabcSUqHka84r6nd71Gk2C3XC8RPpmxyvq1rcAEqC7zG2MA88Hdw4nIqp37SqY8AXnT8r6RsqjvdA+sY7nE8vHFCn5E4eCsgVmiM+nmRmB+meQ3+0oD51irr6RZ9Z1VaGfalt/A5+VaPCZGLPesbbEtGpptvt4X6uwUpG2raOdkE7/E1xq7OsXhI1beHRwMtYHkcfKuOKS+KG0kyRXqvNK1hOsGcoXk9UpStzE2rZCcuVyiwWc7cl1LYxyycZ92a6XSXcUStSm3RTiDam0xWU8sgDaPv3eVdLouYS5qxD6wCmKw49v5EDHzqlMCRerokNArkzpHUB9pav865tZ3OvBtpprTvyYcgDJ3eO6pSQRuORV01C/B0fL+hrLEivzmED1u4SWUuLKyM7KAdyQMjlXGl6icn29+Ncrfb33lgeilojpada3796QM7t3nWabeUXtSw2bFr1U9aNOSLbbI6Y0uS4fTT0q+sU3ySPZ8uXfVf8KvmpJkazaf0s7EtVoLkyDtvKfhoWVqATvz5muDDuCLtqKyh6325lpMpttbcWMG0OhS052hwNKLWWkU08KzhVNXW93VELXEy0xbJZ34qJiWURfUG9pSTs5AIGc7zv5VkdtNthdLbNthttuQfWEBTCsKSkqRlSPDJo3j2PsUalWzV2mI8NgXrTznrNieVjKd5jLzgpV3Z7eHA1qW5mOvQl7fUw0qQ3NjpbdKBtoSriAeWcU1JVYnFp0dXo4cTc27tpeSr6i4xypj+jeTwI+H7NcGwXu4aYuanGgDglqXFX9h0A4Ukjt476x6XmKt+prTKTnqS2wrHsqUEn4E11+lC3C261nJQnDcgJkIwN3WGFfEH30Ut7XkLe21wNX2SG1Hj3+wErs044Cf5s7zbPduOOzh2VHRoyHtc2rPBClue5Cqz9H01l9+Tpq5H+T7sgoTk/7N7HVUOwn8KzdH0N+26uuKZQCXrdBk+kI4AjAz51LdRcWNK2mVKc6ZFwlvni7IcX71E1iAry1ktpJ4lIzXqtSBU0pTAmlKV0nMXPouBVdrm0Ptu2x5KfHdVN0lPbtd7tVweH1TDza19yeZ8hv8qsvRvKETWUAL+xIKmT/aT+OKrV8tyrVfLhb1jHq8haB4Zyn4EVy6q/kafJvpv+Nf0zv9J1udhasly8FcWeUyGHx9hYIG4HhkEfdVXbbccDhbQpYbTtObKc7I7T2CuvbtT3eBD9QQ81Ig8oktlLzY8Ad48jXidqG4TIa4WYseG5vXHhx0soWe/G8+ZqI7kqLe15LfqW+3Cy6Y0emC6ygOW8lQdYQ4d2z7QOOPKqrbp7911dbZcpSFvOTWNooQEDctPIbq2G9a35uLHjB+KpqMgNtJchtr2UjvIJrXmamus2XClSHWPSwnPSMFuMhASrIO8Ab/sjjUqLSoqUldl5kXpUjV+obA5IagSZEgog3BtpCFtuYThClAZIV28e/hVW0lDlQukS3Rp6FplNTMOheSc4Jzv4545rgXGdJudxfuExYVJfWFrWkbOVAAAgDhwFdKRqq8SbnEuT77K5kQYZf9AkKxjHW3dbzoUGlQOabs2NL6jc07c5TD7frNrkOrRMiK3hYyRkA8/vqx6isMO06LukuzyUyLXcJUZ2MQclABVlJ8Mjv91fPnnVPPOPOY23FqWogYyScn762WrlMbtT9rS9mE+4l1TRGcLTwI7O/tpuGbQlPFMwwElVwhpHEyGgPHbFfSOmlpuQu33Fkb2nXYjniMKHzqoaDt5uOr7W0QNhp4PudwR1vvAqwXGaNRaa1ZskqVFuaZrXc2Ts/cDSn80OHwZQ2nXY7iHo6ih1pQW2RyUDkfGvrN0bbSvUGpI6Qlm4afQ4Mf8AEUSD9ya+SAcq+oSZaR0JMuE/WKCYgP6oexj3CnqLsGm+58xFTTFBWtECppSmIUpSug5zNEfVElMyUfbYdQ6nxSQflV36YbOFvw9TwxmPNbQh4jgleOofMbvIVQhxr6XbL3FXoe2i9o9La1LVbJxO/wBEOLTvdjcPPurn9QqqSN/T07iz5fEcQ1LYcdALaHUKWCNxSFAn4VZOkiCzbtZTmYzSG2VJbdbQhOAApI4DxBrmap05K09cDEfPpYzqdqNJSOq+gjiD29oqwa7P0tZNPakRvU/G9Ukkb8OIzx/xVjeU0aVhplMpSpqyRU0oKBipqcVYdHaZcv8ALU9IV6C1RevLkq3BKRvKQe0/Ab+yk3WWCVnU09/q5o+4X9w7Eu4pMO3jdwOdpfw/w99anRoEu3abaFD6u4292Pj9YDKfnWprO+ovlzQmG2GrZDT6CE0ncA2MdbHLOB5AVp6Xmm26jtk3gluSja346pOD8Camri2yr6kkcsJUnquDCxuUOw86vF9dMbou07CJwZT7kgp7sqx8VCuHq21uxtYXK3RkErXKwwnHEuYKf3q6nSQ621d4lnjEGPaYiI+72+Kv/GqfU4krFlSqaUrQkUqRSgCKUpXQc4q2aOQbpZtQ2BW9ciL6zHH9K2c7vhVTrs6NuX0Tqa3S1HDYeDbn9VXVP31GorgxwdTRl05qiOm2CyaljLn2dRy2QcuxD7SDxwOz/wBVaoljS1pa426PIN4sMtXposuInbciOj20DfjcM7PfuFUXVtr+h9TXKAAQht8lsfqK6w+BrVtdzn2mT6xa5bsV3mW1Y2vEcD51xuF5idalTpmqUkK2VAhadxBGN/nU19Ps1z//AFttdcuFptV4mxxl2PsmPJI9pBGQr4VXlS9ArWoSLJfIrgUQptEgHZPMdZWaanmmgcOUyo/cK9obW4oIbQtazwShJUT5CrX9IaCYO21YbvKI5PytkeeFVvWzVNynTUWrRVkgWx54HC0IC1hPMlRGABzODTcmuBJLyTpjo3mTpDK7+4IDByr1Yn69xI7vzR3mseutSxFsJ03ppKWLPH6rpb3CQod/NORx/OPx9asv6bfGesdpmuzH3cfSV0WrK31c0JPJI7Bu4jtNUfgMDhUxTk90i5NJbUOzhUKBKVbJwcceyvXhXc0tpqRfpC1qWI1uj9aVMXuS2kbyAeBV91avCtmVWXaW7bmbrB1lOUlQFoQ80zje6+OoPMZH8CvmUh96XJelSlbT7yytxXaonJq56jVAuGhmnrRtmNa7othv0n2g0venv4kVSBUaS5L1HmhSlTWxmKippQIilKVuYCnjnypSgR0tU3lV/nMTHYyWnURksuKSva9KU8Fd1cispGaxqGKwlDb2N4z3dzLDlSIMpuVDdWy+0cocQcFNXE3iw6sSlGpU/Rl2xspucdP1bn/UT/HiKpIFZ4kaRNlNRIbSnX3lBCEJ4qNZNJ5NU2jvXLQ94hSojUYxpzMxzYjPRnQQvvI4gAbyd4Fb96nxdHW9dgssgG5O7rjcRuz/AETZ5AcyOztO73NkMaHtzlotbqXb4+nZnTGzujA/o2+w9p8+zGrb+kC+worUQJt78dpOyht6KDgeRFQt8v8ACntiU8ONJwApAHADIrq2yx3a6rAt9tkv5/OSghPvO6rH+Ui8I/3e32ZlR/PREOf3q59x1vqS4pKH7o422RgojgNDHlv+Nadfgjp82dFGk7XYEpkazuTaV8U22Gvbdc7ieXljxrm6k1S9d2EW+HHRb7QyR6KG1uHio8zVfOVKKlHKjvKicknvNMUKGblkTlikW3RmbhYNT2cb1ORBKaT+sg//ADVSSQRkcDVl6OJaYmsoIX9iTtx1g9ih+IFcO5Q1W64yoKsj1d5bYz2A4FOOJNA8xTNapqMUrQgmoxU4pToVkUpStTIUpSgBQ76UoAlph2Q82xHbU684oJQhAyVHsFXR1xnQUJUWOpDuppTf17w3pgoP5qe1R/jlWjYr1btOWtyXCHrF/eGw2txBCIiTxI9pVVhxxx5xbry1OOLUVLWo5KieJPfXJONyrg6oSqN8kKKlqKlqKlqOVKPEntoKUqkSKmgpQMUpSmIyRpS4MlmW39qO4l0f2SD8qs3SZFQxq+Q+0D6Ka03JQeR2hg/u/GqrjjVi1Ld4l2s9h2FrVPhxjHkBSdxA4HPP/Ok/kmJPDRXaClSa1IsilRU0UJsUpStCBSlKAFKUoAgilTSplGy4yogVNKVjRqKmoqaAIpSlUImopSmkQ2M0qKVVEtk0pSm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7" name="AutoShape 35" descr="Bildergebnis für jp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8" name="AutoShape 37" descr="Bildergebnis für jp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TMT Motivation</a:t>
            </a:r>
            <a:r>
              <a:rPr lang="en-US" dirty="0">
                <a:latin typeface="Arial" charset="0"/>
                <a:ea typeface="MS PGothic" panose="020B0600070205080204" pitchFamily="34" charset="-128"/>
              </a:rPr>
              <a:t>,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Goals</a:t>
            </a:r>
            <a:r>
              <a:rPr lang="en-US" dirty="0" smtClean="0">
                <a:latin typeface="Arial" charset="0"/>
                <a:ea typeface="MS PGothic" panose="020B0600070205080204" pitchFamily="34" charset="-128"/>
              </a:rPr>
              <a:t>, </a:t>
            </a:r>
            <a:br>
              <a:rPr lang="en-US" dirty="0" smtClean="0">
                <a:latin typeface="Arial" charset="0"/>
                <a:ea typeface="MS PGothic" panose="020B0600070205080204" pitchFamily="34" charset="-128"/>
              </a:rPr>
            </a:b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Problems</a:t>
            </a:r>
            <a:r>
              <a:rPr lang="en-US" dirty="0" smtClean="0"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to</a:t>
            </a:r>
            <a:r>
              <a:rPr lang="en-US" dirty="0"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solve</a:t>
            </a:r>
            <a:endParaRPr lang="en-US" sz="3200" b="1" dirty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pitchFamily="34" charset="0"/>
              </a:rPr>
              <a:t>Capture APS use cases, e.g. </a:t>
            </a:r>
          </a:p>
          <a:p>
            <a:pPr lvl="1"/>
            <a:r>
              <a:rPr lang="en-US" sz="2000" dirty="0" smtClean="0">
                <a:latin typeface="Arial" pitchFamily="34" charset="0"/>
              </a:rPr>
              <a:t>Post-segment exchange alignment</a:t>
            </a:r>
          </a:p>
          <a:p>
            <a:pPr lvl="1"/>
            <a:r>
              <a:rPr lang="en-US" sz="2000" dirty="0" smtClean="0">
                <a:latin typeface="Arial" pitchFamily="34" charset="0"/>
              </a:rPr>
              <a:t>Alignment maintenance</a:t>
            </a:r>
          </a:p>
          <a:p>
            <a:pPr lvl="1"/>
            <a:r>
              <a:rPr lang="en-US" sz="2000" dirty="0" smtClean="0">
                <a:latin typeface="Arial" pitchFamily="34" charset="0"/>
              </a:rPr>
              <a:t>Phase M1</a:t>
            </a:r>
          </a:p>
          <a:p>
            <a:pPr lvl="1"/>
            <a:r>
              <a:rPr lang="en-US" sz="2000" dirty="0" smtClean="0">
                <a:latin typeface="Arial" pitchFamily="34" charset="0"/>
              </a:rPr>
              <a:t>Off-Axis measurements of WFE</a:t>
            </a:r>
          </a:p>
          <a:p>
            <a:r>
              <a:rPr lang="en-US" sz="2400" dirty="0" smtClean="0">
                <a:latin typeface="Arial" pitchFamily="34" charset="0"/>
              </a:rPr>
              <a:t>Identify involved subsystems, e.g. TCS, M1CS</a:t>
            </a:r>
          </a:p>
          <a:p>
            <a:r>
              <a:rPr lang="en-US" sz="2400" dirty="0" smtClean="0">
                <a:latin typeface="Arial" pitchFamily="34" charset="0"/>
              </a:rPr>
              <a:t>Identify interfaces and interactions among subsystems</a:t>
            </a:r>
          </a:p>
          <a:p>
            <a:r>
              <a:rPr lang="en-US" sz="2400" dirty="0" smtClean="0">
                <a:latin typeface="Arial" pitchFamily="34" charset="0"/>
              </a:rPr>
              <a:t>Analyze associated scenarios</a:t>
            </a:r>
          </a:p>
          <a:p>
            <a:pPr lvl="1"/>
            <a:r>
              <a:rPr lang="en-US" sz="2000" dirty="0" smtClean="0"/>
              <a:t>Ensure timing requirements are met</a:t>
            </a:r>
          </a:p>
          <a:p>
            <a:r>
              <a:rPr lang="en-US" sz="2400" dirty="0" smtClean="0"/>
              <a:t>Develop/refine timing requirements for algorithms,  ICS and external interface commands</a:t>
            </a:r>
            <a:endParaRPr lang="en-US" sz="2400" dirty="0" smtClean="0">
              <a:latin typeface="Arial" pitchFamily="34" charset="0"/>
            </a:endParaRPr>
          </a:p>
          <a:p>
            <a:endParaRPr lang="en-US" sz="2400" dirty="0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TMT Alignment and Phasing System Modeling</a:t>
            </a:r>
            <a:endParaRPr lang="en-US" sz="3200" b="1" dirty="0">
              <a:solidFill>
                <a:srgbClr val="0070C0"/>
              </a:solidFill>
              <a:latin typeface="Arial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Capture relevant information in a </a:t>
            </a:r>
            <a:r>
              <a:rPr lang="en-US" sz="1800" dirty="0" err="1" smtClean="0">
                <a:latin typeface="Arial" charset="0"/>
                <a:ea typeface="MS PGothic" panose="020B0600070205080204" pitchFamily="34" charset="-128"/>
              </a:rPr>
              <a:t>SysML</a:t>
            </a: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 model (database):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Involved subsystems and their interaction points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Information exchanged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Estimated or required time durations of activities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Distribution of system elements, mimic message exchange</a:t>
            </a:r>
          </a:p>
          <a:p>
            <a:pPr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Used </a:t>
            </a:r>
            <a:r>
              <a:rPr lang="en-US" sz="1800" dirty="0" err="1" smtClean="0">
                <a:latin typeface="Arial" charset="0"/>
                <a:ea typeface="MS PGothic" panose="020B0600070205080204" pitchFamily="34" charset="-128"/>
              </a:rPr>
              <a:t>SysML</a:t>
            </a:r>
            <a:r>
              <a:rPr lang="en-US" sz="1800" dirty="0">
                <a:latin typeface="Arial" charset="0"/>
                <a:ea typeface="MS PGothic" panose="020B0600070205080204" pitchFamily="34" charset="-128"/>
              </a:rPr>
              <a:t> </a:t>
            </a: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constructs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Internal Block diagrams, State Machines, Activity Diagrams</a:t>
            </a:r>
          </a:p>
          <a:p>
            <a:pPr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Simulate scenarios using executable models based on </a:t>
            </a:r>
            <a:r>
              <a:rPr lang="en-US" sz="1800" dirty="0" err="1" smtClean="0">
                <a:latin typeface="Arial" charset="0"/>
                <a:ea typeface="MS PGothic" panose="020B0600070205080204" pitchFamily="34" charset="-128"/>
              </a:rPr>
              <a:t>fUML</a:t>
            </a: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 and SCXML semantics and a </a:t>
            </a:r>
            <a:r>
              <a:rPr lang="en-US" sz="1800" b="1" dirty="0" smtClean="0">
                <a:latin typeface="Arial" charset="0"/>
                <a:ea typeface="MS PGothic" panose="020B0600070205080204" pitchFamily="34" charset="-128"/>
              </a:rPr>
              <a:t>model based clock </a:t>
            </a: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and </a:t>
            </a:r>
            <a:r>
              <a:rPr lang="en-US" sz="1800" b="1" dirty="0" smtClean="0">
                <a:latin typeface="Arial" charset="0"/>
                <a:ea typeface="MS PGothic" panose="020B0600070205080204" pitchFamily="34" charset="-128"/>
              </a:rPr>
              <a:t>duration constraints</a:t>
            </a:r>
          </a:p>
          <a:p>
            <a:pPr>
              <a:buFont typeface="Arial" charset="0"/>
              <a:buChar char="•"/>
              <a:defRPr/>
            </a:pPr>
            <a:r>
              <a:rPr lang="en-US" sz="1800" dirty="0" smtClean="0">
                <a:latin typeface="Arial" charset="0"/>
                <a:ea typeface="MS PGothic" panose="020B0600070205080204" pitchFamily="34" charset="-128"/>
              </a:rPr>
              <a:t>Confidence of correctness achieved by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Recording traces of simulation in sequence diagrams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Ensure all “leaf” actions have durations constraints applied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Ensure that all actions have been reached in the different scenarios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>
                <a:latin typeface="Arial" charset="0"/>
                <a:ea typeface="MS PGothic" panose="020B0600070205080204" pitchFamily="34" charset="-128"/>
              </a:rPr>
              <a:t>Evaluate timing against formal constraints</a:t>
            </a:r>
          </a:p>
          <a:p>
            <a:pPr marL="457200" lvl="1" indent="0">
              <a:buNone/>
              <a:defRPr/>
            </a:pPr>
            <a:endParaRPr lang="en-US" sz="1600" dirty="0" smtClean="0">
              <a:latin typeface="Arial" charset="0"/>
              <a:ea typeface="MS PGothic" panose="020B0600070205080204" pitchFamily="34" charset="-128"/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sz="1600" dirty="0">
              <a:latin typeface="Arial" charset="0"/>
              <a:ea typeface="MS PGothic" panose="020B0600070205080204" pitchFamily="34" charset="-128"/>
            </a:endParaRPr>
          </a:p>
          <a:p>
            <a:pPr>
              <a:buFont typeface="Arial" charset="0"/>
              <a:buChar char="•"/>
              <a:defRPr/>
            </a:pPr>
            <a:endParaRPr lang="en-US" sz="1800" dirty="0">
              <a:latin typeface="Arial" charset="0"/>
              <a:ea typeface="MS PGothic" panose="020B0600070205080204" pitchFamily="34" charset="-128"/>
            </a:endParaRPr>
          </a:p>
          <a:p>
            <a:pPr>
              <a:buFont typeface="Arial" charset="0"/>
              <a:buChar char="•"/>
              <a:defRPr/>
            </a:pPr>
            <a:endParaRPr lang="en-US" sz="1800" dirty="0">
              <a:latin typeface="Arial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TMT timeline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10"/>
            <a:ext cx="9144000" cy="53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7" y="103188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TMT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Demo</a:t>
            </a:r>
          </a:p>
        </p:txBody>
      </p:sp>
      <p:pic>
        <p:nvPicPr>
          <p:cNvPr id="4" name="TMTScenarioAnalysisDemo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" y="1148318"/>
            <a:ext cx="9058275" cy="5095727"/>
          </a:xfrm>
        </p:spPr>
      </p:pic>
    </p:spTree>
    <p:extLst>
      <p:ext uri="{BB962C8B-B14F-4D97-AF65-F5344CB8AC3E}">
        <p14:creationId xmlns:p14="http://schemas.microsoft.com/office/powerpoint/2010/main" val="23333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SMAP General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Fault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Protection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A2073-A8CF-A84C-9DA4-33D2207ED078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 descr="GenericFaultProt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1417638"/>
            <a:ext cx="8912352" cy="3736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386086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Formally Define Fault Protection Behavior 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Exemplar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Fault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Protection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Behavior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0835" y="6492396"/>
            <a:ext cx="3435350" cy="304800"/>
          </a:xfrm>
        </p:spPr>
        <p:txBody>
          <a:bodyPr/>
          <a:lstStyle/>
          <a:p>
            <a:fld id="{586A2073-A8CF-A84C-9DA4-33D2207ED078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744414"/>
              </p:ext>
            </p:extLst>
          </p:nvPr>
        </p:nvGraphicFramePr>
        <p:xfrm>
          <a:off x="21896" y="846595"/>
          <a:ext cx="9144000" cy="5645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3"/>
          <p:cNvSpPr txBox="1">
            <a:spLocks/>
          </p:cNvSpPr>
          <p:nvPr/>
        </p:nvSpPr>
        <p:spPr>
          <a:xfrm>
            <a:off x="4834653" y="5636443"/>
            <a:ext cx="343535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b="0" i="1" kern="1200" baseline="0">
                <a:solidFill>
                  <a:schemeClr val="tx1"/>
                </a:solidFill>
                <a:latin typeface="+mn-lt"/>
                <a:ea typeface="ＭＳ Ｐゴシック" pitchFamily="1" charset="-128"/>
                <a:cs typeface="ＭＳ Ｐゴシック" pitchFamily="1" charset="-12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6A2073-A8CF-A84C-9DA4-33D2207ED07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229" y="707255"/>
            <a:ext cx="5249334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659282" y="1110969"/>
            <a:ext cx="130124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Mode</a:t>
            </a:r>
          </a:p>
          <a:p>
            <a:r>
              <a:rPr lang="en-US" b="1" dirty="0">
                <a:solidFill>
                  <a:srgbClr val="0000FF"/>
                </a:solidFill>
              </a:rPr>
              <a:t>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59282" y="2661970"/>
            <a:ext cx="1024760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Error </a:t>
            </a:r>
            <a:r>
              <a:rPr lang="en-US" b="1" dirty="0" smtClean="0">
                <a:solidFill>
                  <a:srgbClr val="0000FF"/>
                </a:solidFill>
              </a:rPr>
              <a:t>Monitor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91159" y="4064351"/>
            <a:ext cx="1369368" cy="923330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Fault Protection </a:t>
            </a:r>
            <a:r>
              <a:rPr lang="en-US" b="1" dirty="0">
                <a:solidFill>
                  <a:srgbClr val="0000FF"/>
                </a:solidFill>
              </a:rPr>
              <a:t>Engine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9282" y="5835538"/>
            <a:ext cx="146337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Local </a:t>
            </a:r>
            <a:r>
              <a:rPr lang="en-US" b="1" dirty="0" smtClean="0">
                <a:solidFill>
                  <a:srgbClr val="0000FF"/>
                </a:solidFill>
              </a:rPr>
              <a:t>Responses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5033" y="1310128"/>
            <a:ext cx="80731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RWA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64540" y="2673979"/>
            <a:ext cx="667805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IRU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08330" y="4246297"/>
            <a:ext cx="70198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FSM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64540" y="5813816"/>
            <a:ext cx="102423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SBAND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9113" y="762000"/>
            <a:ext cx="2823225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Executable and Model-Checkable Statechart </a:t>
            </a:r>
            <a:r>
              <a:rPr lang="en-US" dirty="0" smtClean="0">
                <a:solidFill>
                  <a:schemeClr val="tx1"/>
                </a:solidFill>
              </a:rPr>
              <a:t>model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Represents subset of Fault Protection logic for the JPL Soil Moisture Active Passive Satellite (launched Feb 2015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Basic SCXML-compliant </a:t>
            </a:r>
            <a:r>
              <a:rPr lang="en-US" dirty="0" smtClean="0">
                <a:solidFill>
                  <a:schemeClr val="tx1"/>
                </a:solidFill>
              </a:rPr>
              <a:t>statechart patterns captured even </a:t>
            </a:r>
            <a:r>
              <a:rPr lang="en-US" dirty="0">
                <a:solidFill>
                  <a:schemeClr val="tx1"/>
                </a:solidFill>
              </a:rPr>
              <a:t>the most complicated Fault </a:t>
            </a:r>
            <a:r>
              <a:rPr lang="en-US" dirty="0" smtClean="0">
                <a:solidFill>
                  <a:schemeClr val="tx1"/>
                </a:solidFill>
              </a:rPr>
              <a:t>Protection logic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Advantages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of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Fault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Management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Behavior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A2073-A8CF-A84C-9DA4-33D2207ED078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6650" y="2294064"/>
            <a:ext cx="7735009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Reduces risk of gaps in Fault Protection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Setting up for early verification </a:t>
            </a:r>
            <a:r>
              <a:rPr lang="en-US" dirty="0" smtClean="0"/>
              <a:t>of Fault Protection behavior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Fault Protection design references/links to other parts of system model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Enables model-based analysis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 smtClean="0"/>
              <a:t>Enables verification </a:t>
            </a:r>
            <a:r>
              <a:rPr lang="en-US" dirty="0"/>
              <a:t>of the </a:t>
            </a:r>
            <a:r>
              <a:rPr lang="en-US" dirty="0" smtClean="0"/>
              <a:t>implementation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Enables traceability &amp; completeness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Fault Protection Analysis </a:t>
            </a:r>
            <a:r>
              <a:rPr lang="en-US" dirty="0"/>
              <a:t>becomes cheaper </a:t>
            </a:r>
            <a:r>
              <a:rPr lang="en-US" dirty="0" smtClean="0"/>
              <a:t>with </a:t>
            </a:r>
            <a:r>
              <a:rPr lang="en-US" dirty="0"/>
              <a:t>tools to 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automatically </a:t>
            </a:r>
            <a:r>
              <a:rPr lang="en-US" dirty="0"/>
              <a:t>generate </a:t>
            </a:r>
            <a:r>
              <a:rPr lang="en-US" dirty="0" smtClean="0"/>
              <a:t>reports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execute </a:t>
            </a:r>
            <a:r>
              <a:rPr lang="en-US" dirty="0"/>
              <a:t>the </a:t>
            </a:r>
            <a:r>
              <a:rPr lang="en-US" dirty="0" smtClean="0"/>
              <a:t>model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validate </a:t>
            </a:r>
            <a:r>
              <a:rPr lang="en-US" dirty="0"/>
              <a:t>the </a:t>
            </a:r>
            <a:r>
              <a:rPr lang="en-US" dirty="0" smtClean="0"/>
              <a:t>model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/>
              <a:t>Simulate to Verify Correctly Modeled Behaviors</a:t>
            </a:r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12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Automatic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Generation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of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Sequence</a:t>
            </a:r>
            <a:r>
              <a:rPr lang="en-US" dirty="0" smtClean="0"/>
              <a:t> </a:t>
            </a: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Diagram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A2073-A8CF-A84C-9DA4-33D2207ED07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360" y="1248012"/>
            <a:ext cx="3931207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Execution tool outputs text log and visual sequence diagram for post-run behavior verification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Goal is to run a handful of test </a:t>
            </a:r>
            <a:r>
              <a:rPr lang="en-US" dirty="0"/>
              <a:t>cases </a:t>
            </a:r>
            <a:r>
              <a:rPr lang="en-US" dirty="0" smtClean="0"/>
              <a:t>for </a:t>
            </a:r>
            <a:r>
              <a:rPr lang="en-US" dirty="0"/>
              <a:t>the different failure modes 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Verify that the correct responses that occur and that proper actions were taken to mitigate the fault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Note: Not </a:t>
            </a:r>
            <a:r>
              <a:rPr lang="en-US" dirty="0"/>
              <a:t>all cases </a:t>
            </a:r>
            <a:r>
              <a:rPr lang="en-US" dirty="0" smtClean="0"/>
              <a:t>can be simulated (takes too long) &amp; interdependencies of multiple simultaneous fault injections can’t be thoroughly simulated. – This is where model checking excels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cyclic seq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5484" b="61297"/>
          <a:stretch/>
        </p:blipFill>
        <p:spPr>
          <a:xfrm>
            <a:off x="3538825" y="-369324"/>
            <a:ext cx="5605175" cy="67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82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W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hy</a:t>
            </a:r>
            <a:r>
              <a:rPr lang="en-US" sz="3200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use</a:t>
            </a:r>
            <a:r>
              <a:rPr lang="en-US" sz="3200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CST and what are its Limitations</a:t>
            </a:r>
            <a:endParaRPr lang="en-US" sz="3200" dirty="0">
              <a:ea typeface="MS PGothic" panose="020B0600070205080204" pitchFamily="34" charset="-128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085850"/>
            <a:ext cx="8229600" cy="5438775"/>
          </a:xfrm>
        </p:spPr>
        <p:txBody>
          <a:bodyPr/>
          <a:lstStyle/>
          <a:p>
            <a:pPr>
              <a:buFont typeface="Calibri" panose="020F0502020204030204" pitchFamily="34" charset="0"/>
              <a:buChar char="⁺"/>
            </a:pPr>
            <a:r>
              <a:rPr lang="en-US" sz="2400" dirty="0"/>
              <a:t>E</a:t>
            </a:r>
            <a:r>
              <a:rPr lang="en-US" sz="2400" dirty="0" smtClean="0"/>
              <a:t>arly feedback on the logical correctness of the model e.g. in the context of collaborating state machines</a:t>
            </a:r>
          </a:p>
          <a:p>
            <a:pPr>
              <a:buFont typeface="Calibri" panose="020F0502020204030204" pitchFamily="34" charset="0"/>
              <a:buChar char="⁺"/>
            </a:pPr>
            <a:r>
              <a:rPr lang="en-US" sz="2400" dirty="0" smtClean="0"/>
              <a:t>Integration of different behavioral specifications</a:t>
            </a:r>
          </a:p>
          <a:p>
            <a:pPr>
              <a:buFont typeface="Calibri" panose="020F0502020204030204" pitchFamily="34" charset="0"/>
              <a:buChar char="⁺"/>
            </a:pPr>
            <a:r>
              <a:rPr lang="en-US" sz="2400" dirty="0" smtClean="0"/>
              <a:t>Architectural, high-level operational simulation and analysis</a:t>
            </a:r>
          </a:p>
          <a:p>
            <a:pPr>
              <a:buFont typeface="Calibri" panose="020F0502020204030204" pitchFamily="34" charset="0"/>
              <a:buChar char="⁺"/>
            </a:pPr>
            <a:r>
              <a:rPr lang="en-US" sz="2400" dirty="0" smtClean="0"/>
              <a:t>Pluggable architecture</a:t>
            </a:r>
          </a:p>
          <a:p>
            <a:pPr>
              <a:buFont typeface="Calibri" panose="020F0502020204030204" pitchFamily="34" charset="0"/>
              <a:buChar char="⁺"/>
            </a:pPr>
            <a:r>
              <a:rPr lang="en-US" sz="2400" dirty="0" smtClean="0"/>
              <a:t>Support of open standards</a:t>
            </a:r>
          </a:p>
          <a:p>
            <a:pPr>
              <a:buFont typeface="Calibri" panose="020F0502020204030204" pitchFamily="34" charset="0"/>
              <a:buChar char="⁺"/>
            </a:pPr>
            <a:r>
              <a:rPr lang="en-US" sz="2400" dirty="0" smtClean="0"/>
              <a:t>Apply own transformations to model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Not full SCXML standard supported (Apache engine)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No test suite of </a:t>
            </a:r>
            <a:r>
              <a:rPr lang="en-US" sz="2400" dirty="0" err="1" smtClean="0"/>
              <a:t>fUML</a:t>
            </a:r>
            <a:r>
              <a:rPr lang="en-US" sz="2400" dirty="0" smtClean="0"/>
              <a:t> implementation provided by OMG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No reference implementation required by OMG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No certification of correctness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No storage of data outside </a:t>
            </a:r>
            <a:r>
              <a:rPr lang="en-US" sz="2400" dirty="0" err="1" smtClean="0"/>
              <a:t>MagicDraw</a:t>
            </a:r>
            <a:r>
              <a:rPr lang="en-US" sz="2400" dirty="0" smtClean="0"/>
              <a:t> Model</a:t>
            </a:r>
          </a:p>
          <a:p>
            <a:pPr>
              <a:buFont typeface="Calibri" panose="020F0502020204030204" pitchFamily="34" charset="0"/>
              <a:buChar char="⁻"/>
            </a:pPr>
            <a:r>
              <a:rPr lang="en-US" sz="2400" dirty="0" smtClean="0"/>
              <a:t>Potential performance issues for large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Outlook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4849813"/>
          </a:xfrm>
        </p:spPr>
        <p:txBody>
          <a:bodyPr/>
          <a:lstStyle/>
          <a:p>
            <a:r>
              <a:rPr lang="en-US" altLang="en-US" sz="2000" dirty="0" smtClean="0"/>
              <a:t>Functional Mockup Interface (FMI) </a:t>
            </a:r>
          </a:p>
          <a:p>
            <a:r>
              <a:rPr lang="en-US" altLang="en-US" sz="2000" dirty="0" smtClean="0"/>
              <a:t>ALF, UML </a:t>
            </a:r>
            <a:r>
              <a:rPr lang="en-US" altLang="en-US" sz="2000" dirty="0" err="1" smtClean="0"/>
              <a:t>vs</a:t>
            </a:r>
            <a:r>
              <a:rPr lang="en-US" altLang="en-US" sz="2000" dirty="0" smtClean="0"/>
              <a:t> SCXML, Precise Semantics for Composite Structures (PSCS)</a:t>
            </a:r>
          </a:p>
          <a:p>
            <a:r>
              <a:rPr lang="en-US" altLang="en-US" sz="2000" dirty="0" smtClean="0"/>
              <a:t>Store simulation results (sequence diagram recording, instance snapshots, simulation logs) outside system model in dedicated big data repository</a:t>
            </a:r>
          </a:p>
          <a:p>
            <a:r>
              <a:rPr lang="en-US" altLang="en-US" sz="2000" dirty="0" smtClean="0"/>
              <a:t>Support of existing standards (e.g. ASN.1)</a:t>
            </a:r>
          </a:p>
          <a:p>
            <a:r>
              <a:rPr lang="en-US" altLang="en-US" sz="2000" dirty="0" smtClean="0"/>
              <a:t>Clocked execution, Server side execution</a:t>
            </a:r>
          </a:p>
          <a:p>
            <a:r>
              <a:rPr lang="en-US" altLang="en-US" sz="2000" dirty="0" smtClean="0"/>
              <a:t>Integration with model checking tools</a:t>
            </a:r>
          </a:p>
          <a:p>
            <a:r>
              <a:rPr lang="en-US" sz="2000" dirty="0" smtClean="0"/>
              <a:t>Still work ahead for hardcore physical simulation </a:t>
            </a:r>
          </a:p>
          <a:p>
            <a:pPr lvl="1"/>
            <a:r>
              <a:rPr lang="en-US" altLang="en-US" sz="1800" dirty="0" smtClean="0"/>
              <a:t>Performance</a:t>
            </a:r>
          </a:p>
          <a:p>
            <a:pPr lvl="1"/>
            <a:r>
              <a:rPr lang="en-US" sz="1800" dirty="0" smtClean="0"/>
              <a:t>Reliably compute technical resource or control margin on a spacecraft</a:t>
            </a:r>
            <a:endParaRPr lang="en-US" sz="2000" dirty="0" smtClean="0"/>
          </a:p>
          <a:p>
            <a:r>
              <a:rPr lang="en-US" sz="2000" dirty="0" smtClean="0"/>
              <a:t>How does a high-level, architectural simulation or play through of</a:t>
            </a:r>
            <a:br>
              <a:rPr lang="en-US" sz="2000" dirty="0" smtClean="0"/>
            </a:br>
            <a:r>
              <a:rPr lang="en-US" sz="2000" dirty="0" smtClean="0"/>
              <a:t>key scenarios fit with all of the other available Modeling and Simulation technology?</a:t>
            </a:r>
          </a:p>
          <a:p>
            <a:r>
              <a:rPr lang="en-US" sz="2000" dirty="0" smtClean="0"/>
              <a:t>Potential to use analytical solving and hybrid simulation</a:t>
            </a:r>
          </a:p>
          <a:p>
            <a:pPr marL="0" indent="0">
              <a:buNone/>
            </a:pPr>
            <a:r>
              <a:rPr lang="en-US" altLang="en-US" sz="2000" b="1" dirty="0" smtClean="0"/>
              <a:t>Set read-only flag on ports to false if you are think they are broken!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92195"/>
            <a:ext cx="315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CAMEO SIMULATION TOOLKIT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Some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System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Level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Simulation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Background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1990 Geode at Alcatel – Verilog France</a:t>
            </a:r>
          </a:p>
          <a:p>
            <a:pPr lvl="1"/>
            <a:r>
              <a:rPr lang="en-US" sz="2000" dirty="0" smtClean="0"/>
              <a:t>Based on SDL'88 (SDL-92, SDL-2000, SDL-2010)</a:t>
            </a:r>
          </a:p>
          <a:p>
            <a:pPr lvl="1"/>
            <a:r>
              <a:rPr lang="fr-FR" sz="2000" dirty="0" smtClean="0"/>
              <a:t>ITU-T (</a:t>
            </a:r>
            <a:r>
              <a:rPr lang="fr-FR" sz="2000" dirty="0" err="1" smtClean="0"/>
              <a:t>Recommendations</a:t>
            </a:r>
            <a:r>
              <a:rPr lang="fr-FR" sz="2000" dirty="0" smtClean="0"/>
              <a:t> Z.100 to Z.106)</a:t>
            </a:r>
            <a:endParaRPr lang="en-US" sz="2000" dirty="0" smtClean="0"/>
          </a:p>
          <a:p>
            <a:pPr lvl="1"/>
            <a:r>
              <a:rPr lang="en-US" sz="2000" dirty="0" smtClean="0"/>
              <a:t>Abstract grammar, concrete grammar and a full formal definition,</a:t>
            </a:r>
            <a:br>
              <a:rPr lang="en-US" sz="2000" dirty="0" smtClean="0"/>
            </a:br>
            <a:r>
              <a:rPr lang="en-US" sz="2000" dirty="0" smtClean="0"/>
              <a:t>uses ASN.1 data types</a:t>
            </a:r>
          </a:p>
          <a:p>
            <a:pPr lvl="1"/>
            <a:r>
              <a:rPr lang="en-US" sz="2000" dirty="0" smtClean="0"/>
              <a:t>Graphical editor, translator between textual representation (SDL-PR) to graphical representation (SDL-GR), semantic checker, simple report generators, some code generation (C).</a:t>
            </a:r>
          </a:p>
          <a:p>
            <a:pPr lvl="1"/>
            <a:r>
              <a:rPr lang="en-US" sz="2000" dirty="0" smtClean="0"/>
              <a:t>System is specified as a set of interconnected abstract machines which were extensions of finite state machines (FSM)</a:t>
            </a:r>
          </a:p>
          <a:p>
            <a:pPr lvl="1"/>
            <a:r>
              <a:rPr lang="en-US" sz="2000" dirty="0" err="1" smtClean="0"/>
              <a:t>openGeode</a:t>
            </a:r>
            <a:r>
              <a:rPr lang="en-US" sz="2000" dirty="0" smtClean="0"/>
              <a:t> is still around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Some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System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Level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Simulation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Background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II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Foresight at CERN - Nu </a:t>
            </a:r>
            <a:r>
              <a:rPr lang="en-US" dirty="0" err="1" smtClean="0"/>
              <a:t>Thena</a:t>
            </a:r>
            <a:r>
              <a:rPr lang="en-US" dirty="0" smtClean="0"/>
              <a:t> Systems</a:t>
            </a:r>
          </a:p>
          <a:p>
            <a:pPr lvl="1"/>
            <a:r>
              <a:rPr lang="en-US" sz="1800" dirty="0" smtClean="0"/>
              <a:t>System design environment</a:t>
            </a:r>
          </a:p>
          <a:p>
            <a:pPr lvl="1"/>
            <a:r>
              <a:rPr lang="en-US" sz="1800" dirty="0"/>
              <a:t>Capture system requirements and designs into graphical executable system models. </a:t>
            </a:r>
          </a:p>
          <a:p>
            <a:pPr lvl="1"/>
            <a:r>
              <a:rPr lang="en-US" sz="1800" dirty="0"/>
              <a:t>Models could be analyzed and simulated to ensure requirements correctness </a:t>
            </a:r>
          </a:p>
          <a:p>
            <a:pPr lvl="1"/>
            <a:r>
              <a:rPr lang="en-US" sz="1800" dirty="0" smtClean="0"/>
              <a:t>Discrete </a:t>
            </a:r>
            <a:r>
              <a:rPr lang="en-US" sz="1800" dirty="0"/>
              <a:t>Event simulator, modeling network communications and distributed computer systems</a:t>
            </a:r>
          </a:p>
          <a:p>
            <a:pPr lvl="1"/>
            <a:r>
              <a:rPr lang="en-US" sz="1800" dirty="0" smtClean="0"/>
              <a:t>Underlying </a:t>
            </a:r>
            <a:r>
              <a:rPr lang="en-US" sz="1800" dirty="0"/>
              <a:t>language: Mini-Spec (derived from Ada), </a:t>
            </a:r>
            <a:r>
              <a:rPr lang="en-US" sz="1800" dirty="0" smtClean="0"/>
              <a:t>was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especially strong in abstract data types and </a:t>
            </a:r>
            <a:r>
              <a:rPr lang="en-US" sz="1800" dirty="0" smtClean="0"/>
              <a:t>specification for describing functionality </a:t>
            </a:r>
          </a:p>
          <a:p>
            <a:pPr lvl="1"/>
            <a:r>
              <a:rPr lang="en-US" sz="1800" dirty="0" smtClean="0"/>
              <a:t>Graphical means for describing topological information. </a:t>
            </a:r>
          </a:p>
          <a:p>
            <a:pPr lvl="1"/>
            <a:r>
              <a:rPr lang="en-US" sz="1800" dirty="0"/>
              <a:t>Libraries and environments for abstract network architecture simulations.</a:t>
            </a:r>
          </a:p>
          <a:p>
            <a:pPr lvl="1"/>
            <a:r>
              <a:rPr lang="en-US" sz="1800" dirty="0" smtClean="0"/>
              <a:t>Sole definer of language features and provider of tools for their respective environment and language variant. </a:t>
            </a:r>
          </a:p>
          <a:p>
            <a:r>
              <a:rPr lang="en-US" dirty="0" smtClean="0"/>
              <a:t>Not around anymore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Context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and</a:t>
            </a:r>
            <a:r>
              <a:rPr lang="en-US" dirty="0" smtClean="0">
                <a:ea typeface="MS PGothic" panose="020B0600070205080204" pitchFamily="34" charset="-128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Goals for a Model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A model is used to </a:t>
            </a:r>
            <a:r>
              <a:rPr lang="en-US" sz="2000" b="1" i="1" dirty="0" smtClean="0"/>
              <a:t>describe</a:t>
            </a:r>
            <a:r>
              <a:rPr lang="en-US" sz="2000" b="1" dirty="0" smtClean="0"/>
              <a:t> a domain or system under study or to </a:t>
            </a:r>
            <a:r>
              <a:rPr lang="en-US" sz="2000" b="1" i="1" dirty="0" smtClean="0"/>
              <a:t>specify</a:t>
            </a:r>
            <a:r>
              <a:rPr lang="en-US" sz="2000" b="1" dirty="0" smtClean="0"/>
              <a:t> a (business, software and/or hardware) system to be built.</a:t>
            </a:r>
          </a:p>
          <a:p>
            <a:pPr lvl="1"/>
            <a:endParaRPr lang="en-US" sz="1400" dirty="0" smtClean="0"/>
          </a:p>
          <a:p>
            <a:r>
              <a:rPr lang="en-US" sz="2000" dirty="0" smtClean="0"/>
              <a:t>Gain system understanding before or while building the system</a:t>
            </a:r>
          </a:p>
          <a:p>
            <a:r>
              <a:rPr lang="en-US" sz="2000" dirty="0" smtClean="0"/>
              <a:t>Capture (high-level) </a:t>
            </a:r>
            <a:r>
              <a:rPr lang="en-US" sz="2000" dirty="0"/>
              <a:t>behavior </a:t>
            </a:r>
            <a:r>
              <a:rPr lang="en-US" sz="2000" dirty="0" smtClean="0"/>
              <a:t>in platform </a:t>
            </a:r>
            <a:r>
              <a:rPr lang="en-US" sz="2000" dirty="0"/>
              <a:t>independent </a:t>
            </a:r>
            <a:r>
              <a:rPr lang="en-US" sz="2000" dirty="0" smtClean="0"/>
              <a:t>models</a:t>
            </a:r>
          </a:p>
          <a:p>
            <a:r>
              <a:rPr lang="en-US" sz="2000" dirty="0"/>
              <a:t>Analyze how the system model reacts to user interaction or predefined testing data and execution scenarios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Explore desirable and undesirable behaviors of a system</a:t>
            </a:r>
          </a:p>
          <a:p>
            <a:r>
              <a:rPr lang="en-US" sz="2000" dirty="0" smtClean="0"/>
              <a:t>Consistency across different transformed artifacts such as code, documentation, simulation, and analysis</a:t>
            </a:r>
          </a:p>
          <a:p>
            <a:r>
              <a:rPr lang="en-US" sz="2000" dirty="0" smtClean="0"/>
              <a:t>Semantic consistency: the same semantic is used for model simulation, production code, and prototyping</a:t>
            </a:r>
          </a:p>
          <a:p>
            <a:pPr>
              <a:buFont typeface="Arial" pitchFamily="34" charset="0"/>
              <a:buNone/>
            </a:pP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6829"/>
          </a:xfrm>
        </p:spPr>
        <p:txBody>
          <a:bodyPr/>
          <a:lstStyle/>
          <a:p>
            <a:r>
              <a:rPr lang="en-US" alt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Drawings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088365"/>
            <a:ext cx="8504238" cy="3052762"/>
          </a:xfrm>
        </p:spPr>
        <p:txBody>
          <a:bodyPr/>
          <a:lstStyle/>
          <a:p>
            <a:r>
              <a:rPr lang="en-US" sz="2000" dirty="0" smtClean="0"/>
              <a:t>Emphasizes </a:t>
            </a:r>
            <a:r>
              <a:rPr lang="en-US" sz="2000" dirty="0" err="1" smtClean="0"/>
              <a:t>presentability</a:t>
            </a:r>
            <a:r>
              <a:rPr lang="en-US" sz="2000" dirty="0" smtClean="0"/>
              <a:t> and drawing skills</a:t>
            </a:r>
            <a:endParaRPr lang="en-US" altLang="en-US" sz="2000" dirty="0" smtClean="0"/>
          </a:p>
          <a:p>
            <a:r>
              <a:rPr lang="en-US" altLang="en-US" sz="2000" dirty="0" smtClean="0"/>
              <a:t>Drawing shows a number of boxes, some with names, some without, and notional connections.</a:t>
            </a:r>
          </a:p>
          <a:p>
            <a:r>
              <a:rPr lang="en-US" altLang="en-US" sz="2000" dirty="0" smtClean="0"/>
              <a:t>What is the meaning? E.g. are the front wheels and rear the same? </a:t>
            </a:r>
          </a:p>
          <a:p>
            <a:r>
              <a:rPr lang="en-US" altLang="en-US" sz="2000" dirty="0" smtClean="0"/>
              <a:t>What are the interfaces? How do these interfaces support interaction in the larger whole? What are the properties of the connection (torque) that we care about?</a:t>
            </a:r>
          </a:p>
        </p:txBody>
      </p:sp>
      <p:pic>
        <p:nvPicPr>
          <p:cNvPr id="4" name="Picture 2" descr="http://i197.photobucket.com/albums/aa120/mando_jake/drivetraindiagram1.jpg"/>
          <p:cNvPicPr>
            <a:picLocks noChangeAspect="1" noChangeArrowheads="1"/>
          </p:cNvPicPr>
          <p:nvPr/>
        </p:nvPicPr>
        <p:blipFill>
          <a:blip r:embed="rId2"/>
          <a:srcRect b="68256"/>
          <a:stretch>
            <a:fillRect/>
          </a:stretch>
        </p:blipFill>
        <p:spPr bwMode="auto">
          <a:xfrm>
            <a:off x="2514688" y="3731552"/>
            <a:ext cx="4078111" cy="271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9095"/>
          </a:xfrm>
        </p:spPr>
        <p:txBody>
          <a:bodyPr/>
          <a:lstStyle/>
          <a:p>
            <a:pPr algn="l"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Arial" charset="0"/>
                <a:ea typeface="MS PGothic" panose="020B0600070205080204" pitchFamily="34" charset="-128"/>
                <a:cs typeface="+mn-cs"/>
              </a:rPr>
              <a:t>(Executable) Models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81000" y="1474258"/>
            <a:ext cx="8229600" cy="5463823"/>
          </a:xfrm>
        </p:spPr>
        <p:txBody>
          <a:bodyPr/>
          <a:lstStyle/>
          <a:p>
            <a:r>
              <a:rPr lang="en-US" altLang="en-US" sz="2000" dirty="0" smtClean="0"/>
              <a:t>Debug the model</a:t>
            </a:r>
          </a:p>
          <a:p>
            <a:r>
              <a:rPr lang="en-US" altLang="en-US" sz="2000" dirty="0" smtClean="0"/>
              <a:t>Validation, verification of design</a:t>
            </a:r>
          </a:p>
          <a:p>
            <a:r>
              <a:rPr lang="en-US" altLang="en-US" sz="2000" dirty="0" smtClean="0"/>
              <a:t>Enforce rigorous modeling because </a:t>
            </a:r>
            <a:br>
              <a:rPr lang="en-US" altLang="en-US" sz="2000" dirty="0" smtClean="0"/>
            </a:br>
            <a:r>
              <a:rPr lang="en-US" altLang="en-US" sz="2000" dirty="0" smtClean="0"/>
              <a:t>semantics must be unambiguous for execution</a:t>
            </a:r>
          </a:p>
          <a:p>
            <a:r>
              <a:rPr lang="en-US" sz="2000" dirty="0"/>
              <a:t>Big leap in understanding UML came from actually being able to simulate and see what was executable and what was just “</a:t>
            </a:r>
            <a:r>
              <a:rPr lang="en-US" sz="2000" dirty="0" err="1"/>
              <a:t>boxology</a:t>
            </a:r>
            <a:r>
              <a:rPr lang="en-US" sz="2000" dirty="0"/>
              <a:t>”</a:t>
            </a:r>
            <a:endParaRPr lang="en-US" altLang="en-US" sz="2000" dirty="0"/>
          </a:p>
          <a:p>
            <a:r>
              <a:rPr lang="en-US" altLang="en-US" sz="2000" dirty="0" smtClean="0"/>
              <a:t>Code generation, model coverage, model based testing</a:t>
            </a:r>
          </a:p>
          <a:p>
            <a:r>
              <a:rPr lang="en-US" altLang="en-US" sz="2000" dirty="0" smtClean="0"/>
              <a:t>GUI prototyping allows very early demonstrating behavior</a:t>
            </a:r>
          </a:p>
          <a:p>
            <a:r>
              <a:rPr lang="en-US" sz="2000" dirty="0" smtClean="0"/>
              <a:t>Sacrifice some </a:t>
            </a:r>
            <a:r>
              <a:rPr lang="en-US" sz="2000" dirty="0" err="1" smtClean="0"/>
              <a:t>presentability</a:t>
            </a:r>
            <a:r>
              <a:rPr lang="en-US" sz="2000" dirty="0" smtClean="0"/>
              <a:t> to get a computable result</a:t>
            </a:r>
          </a:p>
          <a:p>
            <a:r>
              <a:rPr lang="en-US" altLang="en-US" sz="2000" dirty="0" smtClean="0"/>
              <a:t>Execution </a:t>
            </a:r>
            <a:r>
              <a:rPr lang="en-US" altLang="en-US" sz="2000" dirty="0"/>
              <a:t>Problems</a:t>
            </a:r>
          </a:p>
          <a:p>
            <a:pPr lvl="1"/>
            <a:r>
              <a:rPr lang="en-US" altLang="en-US" sz="1800" dirty="0"/>
              <a:t>Bug or feature of specification or tool?</a:t>
            </a:r>
          </a:p>
          <a:p>
            <a:pPr lvl="1"/>
            <a:r>
              <a:rPr lang="en-US" altLang="en-US" sz="1800" dirty="0"/>
              <a:t>User misunderstanding?</a:t>
            </a:r>
          </a:p>
          <a:p>
            <a:pPr lvl="1"/>
            <a:r>
              <a:rPr lang="en-US" altLang="en-US" sz="1800" dirty="0"/>
              <a:t>Model wrong</a:t>
            </a:r>
            <a:r>
              <a:rPr lang="en-US" altLang="en-US" sz="1800" dirty="0" smtClean="0"/>
              <a:t>?</a:t>
            </a:r>
            <a:endParaRPr lang="en-US" altLang="en-US" sz="18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2368" y="0"/>
            <a:ext cx="3601632" cy="252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7436" y="4668988"/>
            <a:ext cx="2651660" cy="2189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6759575" y="6453188"/>
            <a:ext cx="2132013" cy="35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F4EAF74B-F74E-4178-8E1B-A1E3A25EAA10}" type="slidenum">
              <a:rPr lang="lt-LT" sz="1400">
                <a:solidFill>
                  <a:srgbClr val="FFFFFF"/>
                </a:solidFill>
              </a:rPr>
              <a:pPr algn="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lt-LT" sz="1400">
              <a:solidFill>
                <a:srgbClr val="FFFFFF"/>
              </a:solidFill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79388" y="44450"/>
            <a:ext cx="8713787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FFFFFF"/>
                </a:solidFill>
                <a:latin typeface="Microsoft Sans Serif" pitchFamily="34" charset="0"/>
              </a:rPr>
              <a:t>Cameo Simulation Toolkit</a:t>
            </a:r>
          </a:p>
        </p:txBody>
      </p:sp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201613" y="685800"/>
            <a:ext cx="8713787" cy="5565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2900" indent="-341313" algn="just">
              <a:spcBef>
                <a:spcPts val="55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dirty="0">
              <a:solidFill>
                <a:srgbClr val="23238D"/>
              </a:solidFill>
            </a:endParaRPr>
          </a:p>
          <a:p>
            <a:pPr marL="342900" indent="-341313">
              <a:spcBef>
                <a:spcPts val="55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dirty="0">
                <a:solidFill>
                  <a:srgbClr val="23238D"/>
                </a:solidFill>
              </a:rPr>
              <a:t> </a:t>
            </a:r>
          </a:p>
          <a:p>
            <a:pPr marL="342900" indent="-341313">
              <a:spcBef>
                <a:spcPts val="55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b="1" dirty="0">
              <a:solidFill>
                <a:srgbClr val="23238D"/>
              </a:solidFill>
            </a:endParaRPr>
          </a:p>
          <a:p>
            <a:pPr marL="739775" lvl="1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b="1" dirty="0">
              <a:solidFill>
                <a:srgbClr val="000000"/>
              </a:solidFill>
            </a:endParaRPr>
          </a:p>
          <a:p>
            <a:pPr marL="739775" lvl="1" indent="-282575">
              <a:spcBef>
                <a:spcPts val="500"/>
              </a:spcBef>
              <a:buClr>
                <a:srgbClr val="23238D"/>
              </a:buCl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b="1" dirty="0">
              <a:solidFill>
                <a:srgbClr val="000000"/>
              </a:solidFill>
            </a:endParaRPr>
          </a:p>
          <a:p>
            <a:pPr marL="739775" lvl="1" indent="-282575">
              <a:spcBef>
                <a:spcPts val="500"/>
              </a:spcBef>
              <a:buClr>
                <a:srgbClr val="23238D"/>
              </a:buCl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b="1" dirty="0">
              <a:solidFill>
                <a:srgbClr val="000000"/>
              </a:solidFill>
            </a:endParaRPr>
          </a:p>
          <a:p>
            <a:pPr marL="739775" lvl="1" indent="-282575">
              <a:spcBef>
                <a:spcPts val="500"/>
              </a:spcBef>
              <a:buClr>
                <a:srgbClr val="23238D"/>
              </a:buCl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400" b="1" dirty="0">
                <a:solidFill>
                  <a:srgbClr val="000000"/>
                </a:solidFill>
              </a:rPr>
              <a:t>Model execution framework and infrastructure:</a:t>
            </a:r>
          </a:p>
          <a:p>
            <a:pPr marL="739775" lvl="1" indent="-282575">
              <a:spcBef>
                <a:spcPts val="500"/>
              </a:spcBef>
              <a:buClr>
                <a:srgbClr val="23238D"/>
              </a:buCl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000" b="1" dirty="0">
              <a:solidFill>
                <a:srgbClr val="000000"/>
              </a:solidFill>
            </a:endParaRP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Model debugging and animation</a:t>
            </a: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Pluggable engines, languages and evaluators</a:t>
            </a: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User Interface prototyping</a:t>
            </a: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Model driven </a:t>
            </a:r>
            <a:r>
              <a:rPr lang="en-GB" sz="2000" dirty="0" err="1">
                <a:solidFill>
                  <a:srgbClr val="000000"/>
                </a:solidFill>
              </a:rPr>
              <a:t>configs</a:t>
            </a:r>
            <a:r>
              <a:rPr lang="en-GB" sz="2000" dirty="0">
                <a:solidFill>
                  <a:srgbClr val="000000"/>
                </a:solidFill>
              </a:rPr>
              <a:t> and </a:t>
            </a:r>
            <a:r>
              <a:rPr lang="en-GB" sz="2000" dirty="0" err="1" smtClean="0">
                <a:solidFill>
                  <a:srgbClr val="000000"/>
                </a:solidFill>
              </a:rPr>
              <a:t>testcases</a:t>
            </a:r>
            <a:endParaRPr lang="en-GB" sz="2000" dirty="0" smtClean="0">
              <a:solidFill>
                <a:srgbClr val="000000"/>
              </a:solidFill>
            </a:endParaRP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000" dirty="0" smtClean="0">
                <a:solidFill>
                  <a:srgbClr val="000000"/>
                </a:solidFill>
              </a:rPr>
              <a:t>Open Standards</a:t>
            </a:r>
            <a:endParaRPr lang="en-GB" sz="2000" dirty="0">
              <a:solidFill>
                <a:srgbClr val="000000"/>
              </a:solidFill>
            </a:endParaRPr>
          </a:p>
          <a:p>
            <a:pPr marL="1597025" lvl="3" indent="-282575">
              <a:spcBef>
                <a:spcPts val="500"/>
              </a:spcBef>
              <a:buClr>
                <a:srgbClr val="23238D"/>
              </a:buClr>
              <a:buFont typeface="Wingdings" pitchFamily="2" charset="2"/>
              <a:buChar char="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dirty="0">
              <a:solidFill>
                <a:srgbClr val="000000"/>
              </a:solidFill>
            </a:endParaRPr>
          </a:p>
          <a:p>
            <a:pPr marL="1139825" lvl="2" indent="-282575">
              <a:spcBef>
                <a:spcPts val="500"/>
              </a:spcBef>
              <a:buClr>
                <a:srgbClr val="23238D"/>
              </a:buClr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dirty="0">
              <a:solidFill>
                <a:srgbClr val="000000"/>
              </a:solidFill>
            </a:endParaRPr>
          </a:p>
          <a:p>
            <a:pPr marL="739775" lvl="1" indent="-282575">
              <a:spcBef>
                <a:spcPts val="5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b="1" dirty="0">
                <a:solidFill>
                  <a:srgbClr val="000000"/>
                </a:solidFill>
              </a:rPr>
              <a:t>		</a:t>
            </a:r>
            <a:endParaRPr lang="en-GB" sz="1600" dirty="0">
              <a:solidFill>
                <a:srgbClr val="4D4D4D"/>
              </a:solidFill>
            </a:endParaRPr>
          </a:p>
          <a:p>
            <a:pPr marL="739775" lvl="1" indent="-282575">
              <a:spcBef>
                <a:spcPts val="5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dirty="0">
                <a:solidFill>
                  <a:srgbClr val="000000"/>
                </a:solidFill>
              </a:rPr>
              <a:t>		</a:t>
            </a:r>
          </a:p>
          <a:p>
            <a:pPr marL="342900" indent="-341313">
              <a:spcBef>
                <a:spcPts val="500"/>
              </a:spcBef>
              <a:buClr>
                <a:srgbClr val="23238D"/>
              </a:buClr>
              <a:buFont typeface="Wingdings" pitchFamily="2" charset="2"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dirty="0">
              <a:solidFill>
                <a:srgbClr val="23238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0675" y="942975"/>
            <a:ext cx="627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CAMEO SIMULATION TOOLKIT</a:t>
            </a:r>
            <a:endParaRPr lang="en-US" sz="28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2119</Words>
  <Application>Microsoft Office PowerPoint</Application>
  <PresentationFormat>On-screen Show (4:3)</PresentationFormat>
  <Paragraphs>453</Paragraphs>
  <Slides>39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 Unicode MS</vt:lpstr>
      <vt:lpstr>ＭＳ Ｐゴシック</vt:lpstr>
      <vt:lpstr>ＭＳ Ｐゴシック</vt:lpstr>
      <vt:lpstr>Arial</vt:lpstr>
      <vt:lpstr>Calibri</vt:lpstr>
      <vt:lpstr>HelveticaNeueLT Com 65 Md</vt:lpstr>
      <vt:lpstr>Microsoft Sans Serif</vt:lpstr>
      <vt:lpstr>Times New Roman</vt:lpstr>
      <vt:lpstr>Wingdings</vt:lpstr>
      <vt:lpstr>Office Theme</vt:lpstr>
      <vt:lpstr>PowerPoint Presentation</vt:lpstr>
      <vt:lpstr>Outline</vt:lpstr>
      <vt:lpstr>Who is Robert?</vt:lpstr>
      <vt:lpstr>Some System Level Simulation Background I</vt:lpstr>
      <vt:lpstr>Some System Level Simulation Background II</vt:lpstr>
      <vt:lpstr>Context and Goals for a Model</vt:lpstr>
      <vt:lpstr>Drawings</vt:lpstr>
      <vt:lpstr>(Executable) Models</vt:lpstr>
      <vt:lpstr>PowerPoint Presentation</vt:lpstr>
      <vt:lpstr>Original Requirements and Current Status</vt:lpstr>
      <vt:lpstr>The Standards Story</vt:lpstr>
      <vt:lpstr>PowerPoint Presentation</vt:lpstr>
      <vt:lpstr>PowerPoint Presentation</vt:lpstr>
      <vt:lpstr>Executable Statecharts</vt:lpstr>
      <vt:lpstr>PowerPoint Presentation</vt:lpstr>
      <vt:lpstr>The CST Alpha phase</vt:lpstr>
      <vt:lpstr>The Beginnings</vt:lpstr>
      <vt:lpstr>A few selected feed backs on Alpha </vt:lpstr>
      <vt:lpstr>The Ticket Story</vt:lpstr>
      <vt:lpstr>Cruise Control Story</vt:lpstr>
      <vt:lpstr>Cruise Control</vt:lpstr>
      <vt:lpstr>Cruise Control: Behavioral Integration</vt:lpstr>
      <vt:lpstr>Cruise Control Demo</vt:lpstr>
      <vt:lpstr>Time Story</vt:lpstr>
      <vt:lpstr>Dynamic power rollup with  collaborating state machines</vt:lpstr>
      <vt:lpstr>Dynamic power rollup with  collaborating state machines - Demo</vt:lpstr>
      <vt:lpstr>Dynamic change of constraints  @runtime</vt:lpstr>
      <vt:lpstr>PowerPoint Presentation</vt:lpstr>
      <vt:lpstr>PowerPoint Presentation</vt:lpstr>
      <vt:lpstr>TMT Motivation, Goals,  Problems to solve</vt:lpstr>
      <vt:lpstr>TMT Alignment and Phasing System Modeling</vt:lpstr>
      <vt:lpstr>Sample TMT timeline</vt:lpstr>
      <vt:lpstr>TMT Demo</vt:lpstr>
      <vt:lpstr>SMAP General Fault Protection Architecture</vt:lpstr>
      <vt:lpstr>Exemplar Fault Protection Behavior Model</vt:lpstr>
      <vt:lpstr>Advantages of Fault Management Behavior Model</vt:lpstr>
      <vt:lpstr>Automatic Generation of Sequence Diagram </vt:lpstr>
      <vt:lpstr>Why use CST and what are its Limitations</vt:lpstr>
      <vt:lpstr>Outlook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Mini</dc:creator>
  <cp:lastModifiedBy>Karban, Robert (313D)</cp:lastModifiedBy>
  <cp:revision>101</cp:revision>
  <dcterms:created xsi:type="dcterms:W3CDTF">2014-04-03T16:21:32Z</dcterms:created>
  <dcterms:modified xsi:type="dcterms:W3CDTF">2015-06-09T21:39:26Z</dcterms:modified>
</cp:coreProperties>
</file>